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9" r:id="rId2"/>
    <p:sldId id="259" r:id="rId3"/>
    <p:sldId id="258" r:id="rId4"/>
    <p:sldId id="260" r:id="rId5"/>
    <p:sldId id="275" r:id="rId6"/>
    <p:sldId id="270" r:id="rId7"/>
    <p:sldId id="271" r:id="rId8"/>
    <p:sldId id="280" r:id="rId9"/>
    <p:sldId id="281" r:id="rId10"/>
    <p:sldId id="282" r:id="rId11"/>
    <p:sldId id="28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4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01C7C-2A14-46DE-8C4A-BD554CAED3A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1456C-1D20-4495-A4B1-3449A5FA7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8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3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2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7664-9166-442E-8D63-B955098CE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4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2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035A-9FDF-41A5-A40A-4E936A5132A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EC44-D89D-4D76-AA45-910BADB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.png"/><Relationship Id="rId7" Type="http://schemas.openxmlformats.org/officeDocument/2006/relationships/image" Target="../media/image3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7.png"/><Relationship Id="rId10" Type="http://schemas.openxmlformats.org/officeDocument/2006/relationships/image" Target="../media/image35.png"/><Relationship Id="rId4" Type="http://schemas.openxmlformats.org/officeDocument/2006/relationships/image" Target="../media/image28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437" y="1579110"/>
            <a:ext cx="7772400" cy="3389193"/>
          </a:xfrm>
        </p:spPr>
        <p:txBody>
          <a:bodyPr>
            <a:normAutofit fontScale="90000"/>
          </a:bodyPr>
          <a:lstStyle/>
          <a:p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TRƯỜNG CỦA DÒNG ĐIỆN CHẠY TRONG CÁC DÂY DẪN CÓ HÌNH DẠNG ĐẶC BIỆT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826" y="1028455"/>
            <a:ext cx="8367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TỪ-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ỨNG TỪ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7355" y="5648053"/>
            <a:ext cx="5486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8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1"/>
          <p:cNvGrpSpPr>
            <a:grpSpLocks/>
          </p:cNvGrpSpPr>
          <p:nvPr/>
        </p:nvGrpSpPr>
        <p:grpSpPr bwMode="auto">
          <a:xfrm>
            <a:off x="5945871" y="2049909"/>
            <a:ext cx="2634854" cy="2774667"/>
            <a:chOff x="3402" y="1200"/>
            <a:chExt cx="1686" cy="2243"/>
          </a:xfrm>
        </p:grpSpPr>
        <p:sp>
          <p:nvSpPr>
            <p:cNvPr id="11280" name="Text Box 6"/>
            <p:cNvSpPr txBox="1">
              <a:spLocks noChangeArrowheads="1"/>
            </p:cNvSpPr>
            <p:nvPr/>
          </p:nvSpPr>
          <p:spPr bwMode="auto">
            <a:xfrm>
              <a:off x="4300" y="1232"/>
              <a:ext cx="18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i="1">
                  <a:solidFill>
                    <a:srgbClr val="FF0000"/>
                  </a:solidFill>
                  <a:latin typeface="VNI-Times" pitchFamily="2" charset="0"/>
                </a:rPr>
                <a:t>I</a:t>
              </a:r>
            </a:p>
          </p:txBody>
        </p:sp>
        <p:sp>
          <p:nvSpPr>
            <p:cNvPr id="11281" name="Line 7"/>
            <p:cNvSpPr>
              <a:spLocks noChangeShapeType="1"/>
            </p:cNvSpPr>
            <p:nvPr/>
          </p:nvSpPr>
          <p:spPr bwMode="auto">
            <a:xfrm>
              <a:off x="4176" y="1200"/>
              <a:ext cx="1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82" name="Line 8"/>
            <p:cNvSpPr>
              <a:spLocks noChangeShapeType="1"/>
            </p:cNvSpPr>
            <p:nvPr/>
          </p:nvSpPr>
          <p:spPr bwMode="auto">
            <a:xfrm flipH="1">
              <a:off x="4080" y="2976"/>
              <a:ext cx="1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83" name="Text Box 9"/>
            <p:cNvSpPr txBox="1">
              <a:spLocks noChangeArrowheads="1"/>
            </p:cNvSpPr>
            <p:nvPr/>
          </p:nvSpPr>
          <p:spPr bwMode="auto">
            <a:xfrm>
              <a:off x="4224" y="2112"/>
              <a:ext cx="25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350" b="1" i="1">
                  <a:solidFill>
                    <a:srgbClr val="FF0000"/>
                  </a:solidFill>
                  <a:latin typeface="VNI-Times" pitchFamily="2" charset="0"/>
                </a:rPr>
                <a:t>O</a:t>
              </a:r>
            </a:p>
          </p:txBody>
        </p:sp>
        <p:sp>
          <p:nvSpPr>
            <p:cNvPr id="11284" name="Oval 10"/>
            <p:cNvSpPr>
              <a:spLocks noChangeArrowheads="1"/>
            </p:cNvSpPr>
            <p:nvPr/>
          </p:nvSpPr>
          <p:spPr bwMode="auto">
            <a:xfrm>
              <a:off x="3402" y="1200"/>
              <a:ext cx="1686" cy="1772"/>
            </a:xfrm>
            <a:prstGeom prst="ellips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grpSp>
          <p:nvGrpSpPr>
            <p:cNvPr id="11285" name="Group 11"/>
            <p:cNvGrpSpPr>
              <a:grpSpLocks/>
            </p:cNvGrpSpPr>
            <p:nvPr/>
          </p:nvGrpSpPr>
          <p:grpSpPr bwMode="auto">
            <a:xfrm>
              <a:off x="4032" y="1728"/>
              <a:ext cx="576" cy="336"/>
              <a:chOff x="2472" y="1842"/>
              <a:chExt cx="552" cy="447"/>
            </a:xfrm>
          </p:grpSpPr>
          <p:grpSp>
            <p:nvGrpSpPr>
              <p:cNvPr id="11293" name="Group 12"/>
              <p:cNvGrpSpPr>
                <a:grpSpLocks/>
              </p:cNvGrpSpPr>
              <p:nvPr/>
            </p:nvGrpSpPr>
            <p:grpSpPr bwMode="auto">
              <a:xfrm>
                <a:off x="2472" y="1842"/>
                <a:ext cx="552" cy="447"/>
                <a:chOff x="2472" y="1842"/>
                <a:chExt cx="409" cy="447"/>
              </a:xfrm>
            </p:grpSpPr>
            <p:grpSp>
              <p:nvGrpSpPr>
                <p:cNvPr id="11295" name="Group 13"/>
                <p:cNvGrpSpPr>
                  <a:grpSpLocks/>
                </p:cNvGrpSpPr>
                <p:nvPr/>
              </p:nvGrpSpPr>
              <p:grpSpPr bwMode="auto">
                <a:xfrm>
                  <a:off x="2472" y="1842"/>
                  <a:ext cx="409" cy="447"/>
                  <a:chOff x="4558" y="300"/>
                  <a:chExt cx="409" cy="447"/>
                </a:xfrm>
              </p:grpSpPr>
              <p:sp>
                <p:nvSpPr>
                  <p:cNvPr id="1129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300"/>
                    <a:ext cx="363" cy="4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100" b="1">
                        <a:latin typeface="VNI-Times" pitchFamily="2" charset="0"/>
                      </a:rPr>
                      <a:t>B</a:t>
                    </a:r>
                    <a:r>
                      <a:rPr lang="en-US" altLang="en-US" sz="2100" b="1" baseline="-25000">
                        <a:latin typeface="VNI-Times" pitchFamily="2" charset="0"/>
                      </a:rPr>
                      <a:t>O</a:t>
                    </a:r>
                    <a:endParaRPr lang="en-US" altLang="en-US" sz="2100" b="1">
                      <a:latin typeface="VNI-Times" pitchFamily="2" charset="0"/>
                    </a:endParaRPr>
                  </a:p>
                </p:txBody>
              </p:sp>
              <p:sp>
                <p:nvSpPr>
                  <p:cNvPr id="1129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558" y="346"/>
                    <a:ext cx="363" cy="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sz="1350"/>
                  </a:p>
                </p:txBody>
              </p:sp>
            </p:grpSp>
            <p:sp>
              <p:nvSpPr>
                <p:cNvPr id="11296" name="Line 16"/>
                <p:cNvSpPr>
                  <a:spLocks noChangeShapeType="1"/>
                </p:cNvSpPr>
                <p:nvPr/>
              </p:nvSpPr>
              <p:spPr bwMode="auto">
                <a:xfrm>
                  <a:off x="2517" y="1888"/>
                  <a:ext cx="318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  <p:sp>
            <p:nvSpPr>
              <p:cNvPr id="11294" name="Line 17"/>
              <p:cNvSpPr>
                <a:spLocks noChangeShapeType="1"/>
              </p:cNvSpPr>
              <p:nvPr/>
            </p:nvSpPr>
            <p:spPr bwMode="auto">
              <a:xfrm flipV="1">
                <a:off x="2556" y="1872"/>
                <a:ext cx="240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3792" y="3144"/>
              <a:ext cx="96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Mặt Nam</a:t>
              </a:r>
              <a:r>
                <a:rPr lang="en-US" altLang="en-US" sz="1800" b="1">
                  <a:latin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11287" name="Group 19"/>
            <p:cNvGrpSpPr>
              <a:grpSpLocks/>
            </p:cNvGrpSpPr>
            <p:nvPr/>
          </p:nvGrpSpPr>
          <p:grpSpPr bwMode="auto">
            <a:xfrm>
              <a:off x="4176" y="2016"/>
              <a:ext cx="171" cy="180"/>
              <a:chOff x="720" y="1920"/>
              <a:chExt cx="240" cy="240"/>
            </a:xfrm>
          </p:grpSpPr>
          <p:sp>
            <p:nvSpPr>
              <p:cNvPr id="11290" name="Oval 20"/>
              <p:cNvSpPr>
                <a:spLocks noChangeArrowheads="1"/>
              </p:cNvSpPr>
              <p:nvPr/>
            </p:nvSpPr>
            <p:spPr bwMode="auto">
              <a:xfrm>
                <a:off x="720" y="1920"/>
                <a:ext cx="240" cy="240"/>
              </a:xfrm>
              <a:prstGeom prst="ellipse">
                <a:avLst/>
              </a:prstGeom>
              <a:solidFill>
                <a:schemeClr val="accent1">
                  <a:alpha val="72156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91" name="Line 21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1292" name="Line 22"/>
              <p:cNvSpPr>
                <a:spLocks noChangeShapeType="1"/>
              </p:cNvSpPr>
              <p:nvPr/>
            </p:nvSpPr>
            <p:spPr bwMode="auto">
              <a:xfrm flipV="1">
                <a:off x="768" y="1968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sp>
          <p:nvSpPr>
            <p:cNvPr id="11288" name="Line 23"/>
            <p:cNvSpPr>
              <a:spLocks noChangeShapeType="1"/>
            </p:cNvSpPr>
            <p:nvPr/>
          </p:nvSpPr>
          <p:spPr bwMode="auto">
            <a:xfrm>
              <a:off x="4272" y="2112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89" name="Text Box 24"/>
            <p:cNvSpPr txBox="1">
              <a:spLocks noChangeArrowheads="1"/>
            </p:cNvSpPr>
            <p:nvPr/>
          </p:nvSpPr>
          <p:spPr bwMode="auto">
            <a:xfrm>
              <a:off x="4656" y="1872"/>
              <a:ext cx="2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520303" y="1065323"/>
            <a:ext cx="5100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/>
              <a:t>Vậy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cảm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ứng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từ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tại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tâm</a:t>
            </a:r>
            <a:r>
              <a:rPr lang="en-US" altLang="en-US" sz="1800" dirty="0"/>
              <a:t> O </a:t>
            </a:r>
            <a:r>
              <a:rPr lang="en-US" altLang="en-US" sz="1800" dirty="0" err="1"/>
              <a:t>của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dòng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điện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tròn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có</a:t>
            </a:r>
            <a:r>
              <a:rPr lang="en-US" altLang="en-US" sz="1800" dirty="0"/>
              <a:t>: 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823732" y="1745545"/>
            <a:ext cx="15916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+ </a:t>
            </a:r>
            <a:r>
              <a:rPr lang="en-US" altLang="en-US" sz="1800" dirty="0" err="1"/>
              <a:t>Điểm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đặt</a:t>
            </a:r>
            <a:r>
              <a:rPr lang="en-US" altLang="en-US" sz="1800" dirty="0"/>
              <a:t>: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2415396" y="1771991"/>
            <a:ext cx="40505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Tại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tâm</a:t>
            </a:r>
            <a:r>
              <a:rPr lang="en-US" altLang="en-US" sz="1350" dirty="0"/>
              <a:t> O </a:t>
            </a:r>
            <a:r>
              <a:rPr lang="en-US" altLang="en-US" sz="1350" dirty="0" err="1"/>
              <a:t>của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điện</a:t>
            </a:r>
            <a:endParaRPr lang="en-US" altLang="en-US" sz="1350" dirty="0"/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842671" y="2533614"/>
            <a:ext cx="13745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+ </a:t>
            </a:r>
            <a:r>
              <a:rPr lang="en-US" altLang="en-US" sz="1800" dirty="0" err="1" smtClean="0"/>
              <a:t>Phương</a:t>
            </a:r>
            <a:r>
              <a:rPr lang="en-US" altLang="en-US" sz="1800" dirty="0"/>
              <a:t>:</a:t>
            </a: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068712" y="2250215"/>
            <a:ext cx="442555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Vuông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góc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với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mặt</a:t>
            </a:r>
            <a:r>
              <a:rPr lang="en-US" altLang="en-US" sz="1350" dirty="0"/>
              <a:t> </a:t>
            </a:r>
            <a:r>
              <a:rPr lang="en-US" altLang="en-US" sz="1350" dirty="0" err="1"/>
              <a:t>phẳng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chứa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điện</a:t>
            </a:r>
            <a:endParaRPr lang="en-US" altLang="en-US" sz="1350" dirty="0"/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821715" y="2164471"/>
            <a:ext cx="1125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+ </a:t>
            </a:r>
            <a:r>
              <a:rPr lang="en-US" altLang="en-US" sz="1800" dirty="0" err="1"/>
              <a:t>Chiều</a:t>
            </a:r>
            <a:r>
              <a:rPr lang="en-US" altLang="en-US" sz="1800" dirty="0"/>
              <a:t>: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2213288" y="2580220"/>
            <a:ext cx="427553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Theo </a:t>
            </a:r>
            <a:r>
              <a:rPr lang="en-US" altLang="en-US" sz="1350" dirty="0" err="1"/>
              <a:t>quy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tắc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vào</a:t>
            </a:r>
            <a:r>
              <a:rPr lang="en-US" altLang="en-US" sz="1350" dirty="0"/>
              <a:t> Nam – </a:t>
            </a:r>
            <a:r>
              <a:rPr lang="en-US" altLang="en-US" sz="1350" dirty="0" err="1"/>
              <a:t>ra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Bắc</a:t>
            </a:r>
            <a:endParaRPr lang="en-US" altLang="en-US" sz="1350" dirty="0"/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836415" y="3067911"/>
            <a:ext cx="1200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+ </a:t>
            </a:r>
            <a:r>
              <a:rPr lang="en-US" altLang="en-US" sz="1800" dirty="0" err="1"/>
              <a:t>Độ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lớn</a:t>
            </a:r>
            <a:r>
              <a:rPr lang="en-US" altLang="en-US" sz="1800" dirty="0"/>
              <a:t>:</a:t>
            </a:r>
          </a:p>
        </p:txBody>
      </p:sp>
      <p:graphicFrame>
        <p:nvGraphicFramePr>
          <p:cNvPr id="3486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260558"/>
              </p:ext>
            </p:extLst>
          </p:nvPr>
        </p:nvGraphicFramePr>
        <p:xfrm>
          <a:off x="2571080" y="3054302"/>
          <a:ext cx="1500188" cy="6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34866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080" y="3054302"/>
                        <a:ext cx="1500188" cy="635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1213339" y="3896171"/>
            <a:ext cx="577572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Với</a:t>
            </a:r>
            <a:r>
              <a:rPr lang="en-US" altLang="en-US" sz="1350" dirty="0"/>
              <a:t> I </a:t>
            </a:r>
            <a:r>
              <a:rPr lang="en-US" altLang="en-US" sz="1350" dirty="0" err="1"/>
              <a:t>là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cường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độ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điện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chạy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trong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dẫn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tròn</a:t>
            </a:r>
            <a:r>
              <a:rPr lang="en-US" altLang="en-US" sz="1350" dirty="0"/>
              <a:t> (A)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1709492" y="4357412"/>
            <a:ext cx="3600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R </a:t>
            </a:r>
            <a:r>
              <a:rPr lang="en-US" altLang="en-US" sz="1800" dirty="0" err="1"/>
              <a:t>là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bán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kính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khung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dây</a:t>
            </a:r>
            <a:r>
              <a:rPr lang="en-US" altLang="en-US" sz="1800" dirty="0"/>
              <a:t> (m)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1304925" y="5097067"/>
            <a:ext cx="4950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Nếu</a:t>
            </a:r>
            <a:r>
              <a:rPr lang="en-US" altLang="en-US" sz="1350" dirty="0"/>
              <a:t> </a:t>
            </a:r>
            <a:r>
              <a:rPr lang="en-US" altLang="en-US" sz="1350" dirty="0" err="1"/>
              <a:t>khung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gồm</a:t>
            </a:r>
            <a:r>
              <a:rPr lang="en-US" altLang="en-US" sz="1350" dirty="0"/>
              <a:t> N </a:t>
            </a:r>
            <a:r>
              <a:rPr lang="en-US" altLang="en-US" sz="1350" dirty="0" err="1"/>
              <a:t>vòng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 smtClean="0"/>
              <a:t>sát</a:t>
            </a:r>
            <a:r>
              <a:rPr lang="en-US" altLang="en-US" sz="1350" dirty="0" smtClean="0"/>
              <a:t> </a:t>
            </a:r>
            <a:r>
              <a:rPr lang="en-US" altLang="en-US" sz="1350" dirty="0" err="1"/>
              <a:t>nhau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thì</a:t>
            </a:r>
            <a:r>
              <a:rPr lang="en-US" altLang="en-US" sz="1350" dirty="0"/>
              <a:t>:</a:t>
            </a:r>
          </a:p>
        </p:txBody>
      </p:sp>
      <p:graphicFrame>
        <p:nvGraphicFramePr>
          <p:cNvPr id="34871" name="Object 55"/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645349287"/>
              </p:ext>
            </p:extLst>
          </p:nvPr>
        </p:nvGraphicFramePr>
        <p:xfrm>
          <a:off x="2068712" y="5524388"/>
          <a:ext cx="1650206" cy="61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054100" imgH="393700" progId="Equation.DSMT4">
                  <p:embed/>
                </p:oleObj>
              </mc:Choice>
              <mc:Fallback>
                <p:oleObj name="Equation" r:id="rId5" imgW="1054100" imgH="393700" progId="Equation.DSMT4">
                  <p:embed/>
                  <p:pic>
                    <p:nvPicPr>
                      <p:cNvPr id="3487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712" y="5524388"/>
                        <a:ext cx="1650206" cy="616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303610" y="338067"/>
            <a:ext cx="853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0000"/>
                </a:solidFill>
              </a:rPr>
              <a:t>2. TỪ </a:t>
            </a:r>
            <a:r>
              <a:rPr lang="en-US" altLang="en-US" sz="1600" b="1" dirty="0">
                <a:solidFill>
                  <a:srgbClr val="FF0000"/>
                </a:solidFill>
              </a:rPr>
              <a:t>TRƯỜNG CỦA DÒNG ĐIỆN CHẠY TRONG DÂY DẪN UỐN THÀNH VÒNG TRÒN</a:t>
            </a:r>
            <a:r>
              <a:rPr lang="en-US" altLang="en-US" sz="16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915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4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4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4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4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4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4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0" grpId="0"/>
      <p:bldP spid="34867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16" name="Picture 40" descr="Tu truong cua dong dien chay trong cac chat ban dan co hinh da0=ng dac biet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59" y="949524"/>
            <a:ext cx="4035141" cy="2103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17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10" y="949524"/>
            <a:ext cx="4008834" cy="2103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18" name="AutoShape 42"/>
          <p:cNvSpPr>
            <a:spLocks noChangeArrowheads="1"/>
          </p:cNvSpPr>
          <p:nvPr/>
        </p:nvSpPr>
        <p:spPr bwMode="auto">
          <a:xfrm rot="10800000">
            <a:off x="5188744" y="2412206"/>
            <a:ext cx="646510" cy="3238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1DB4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303610" y="3282814"/>
            <a:ext cx="1551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*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altLang="en-US" sz="1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1671042" y="3370385"/>
            <a:ext cx="497800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Từ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trường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trong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lòng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hình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trụ</a:t>
            </a:r>
            <a:r>
              <a:rPr lang="en-US" altLang="en-US" sz="1350" dirty="0"/>
              <a:t> </a:t>
            </a:r>
            <a:r>
              <a:rPr lang="en-US" altLang="en-US" sz="1350" dirty="0" err="1"/>
              <a:t>là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từ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trường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đều</a:t>
            </a:r>
            <a:r>
              <a:rPr lang="en-US" altLang="en-US" sz="1350" dirty="0"/>
              <a:t>.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303609" y="3681345"/>
            <a:ext cx="1551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1509117" y="3767041"/>
            <a:ext cx="7434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* </a:t>
            </a:r>
            <a:r>
              <a:rPr lang="en-US" altLang="en-US" sz="1350" dirty="0" err="1"/>
              <a:t>Véc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tơ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cảm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ứng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từ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trong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lòng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hình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trụ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có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đặc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tính</a:t>
            </a:r>
            <a:r>
              <a:rPr lang="en-US" altLang="en-US" sz="1350" dirty="0"/>
              <a:t> </a:t>
            </a:r>
            <a:r>
              <a:rPr lang="en-US" altLang="en-US" sz="1350" dirty="0" err="1"/>
              <a:t>như</a:t>
            </a:r>
            <a:r>
              <a:rPr lang="en-US" altLang="en-US" sz="1350" dirty="0"/>
              <a:t> </a:t>
            </a:r>
            <a:r>
              <a:rPr lang="en-US" altLang="en-US" sz="1350" dirty="0" err="1"/>
              <a:t>nhau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tại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mọi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điểm</a:t>
            </a:r>
            <a:r>
              <a:rPr lang="en-US" altLang="en-US" sz="1350" dirty="0"/>
              <a:t>.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1835024" y="4094827"/>
            <a:ext cx="38135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* </a:t>
            </a:r>
            <a:r>
              <a:rPr lang="en-US" altLang="en-US" sz="1350" dirty="0" err="1"/>
              <a:t>Có</a:t>
            </a:r>
            <a:r>
              <a:rPr lang="en-US" altLang="en-US" sz="1350" dirty="0"/>
              <a:t> </a:t>
            </a:r>
            <a:r>
              <a:rPr lang="en-US" altLang="en-US" sz="1350" dirty="0" err="1"/>
              <a:t>phương</a:t>
            </a:r>
            <a:r>
              <a:rPr lang="en-US" altLang="en-US" sz="1350" dirty="0"/>
              <a:t>: </a:t>
            </a:r>
            <a:r>
              <a:rPr lang="en-US" altLang="en-US" sz="1350" dirty="0" err="1"/>
              <a:t>trùng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với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trục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của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.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1793082" y="4348225"/>
            <a:ext cx="39433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* </a:t>
            </a:r>
            <a:r>
              <a:rPr lang="en-US" altLang="en-US" sz="1350" dirty="0" err="1"/>
              <a:t>Có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chiều</a:t>
            </a:r>
            <a:r>
              <a:rPr lang="en-US" altLang="en-US" sz="1350" dirty="0"/>
              <a:t>: </a:t>
            </a:r>
            <a:r>
              <a:rPr lang="en-US" altLang="en-US" sz="1350" dirty="0" err="1"/>
              <a:t>theo</a:t>
            </a:r>
            <a:r>
              <a:rPr lang="en-US" altLang="en-US" sz="1350" dirty="0"/>
              <a:t> </a:t>
            </a:r>
            <a:r>
              <a:rPr lang="en-US" altLang="en-US" sz="1350" dirty="0" err="1"/>
              <a:t>quy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tắc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vào</a:t>
            </a:r>
            <a:r>
              <a:rPr lang="en-US" altLang="en-US" sz="1350" dirty="0"/>
              <a:t> Nam – </a:t>
            </a:r>
            <a:r>
              <a:rPr lang="en-US" altLang="en-US" sz="1350" dirty="0" err="1"/>
              <a:t>ra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Bắc</a:t>
            </a:r>
            <a:r>
              <a:rPr lang="en-US" altLang="en-US" sz="1350" dirty="0"/>
              <a:t>.</a:t>
            </a:r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1778614" y="4717427"/>
            <a:ext cx="12287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* </a:t>
            </a:r>
            <a:r>
              <a:rPr lang="en-US" altLang="en-US" sz="1350" dirty="0" err="1"/>
              <a:t>Có</a:t>
            </a:r>
            <a:r>
              <a:rPr lang="en-US" altLang="en-US" sz="1350" dirty="0"/>
              <a:t> </a:t>
            </a:r>
            <a:r>
              <a:rPr lang="en-US" altLang="en-US" sz="1350" dirty="0" err="1"/>
              <a:t>độ</a:t>
            </a:r>
            <a:r>
              <a:rPr lang="en-US" altLang="en-US" sz="1350" dirty="0"/>
              <a:t> </a:t>
            </a:r>
            <a:r>
              <a:rPr lang="en-US" altLang="en-US" sz="1350" dirty="0" err="1"/>
              <a:t>lớn</a:t>
            </a:r>
            <a:r>
              <a:rPr lang="en-US" altLang="en-US" sz="1350" dirty="0"/>
              <a:t>:</a:t>
            </a:r>
          </a:p>
        </p:txBody>
      </p:sp>
      <p:graphicFrame>
        <p:nvGraphicFramePr>
          <p:cNvPr id="5022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52703"/>
              </p:ext>
            </p:extLst>
          </p:nvPr>
        </p:nvGraphicFramePr>
        <p:xfrm>
          <a:off x="3028951" y="4572238"/>
          <a:ext cx="176569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040948" imgH="393529" progId="Equation.DSMT4">
                  <p:embed/>
                </p:oleObj>
              </mc:Choice>
              <mc:Fallback>
                <p:oleObj name="Equation" r:id="rId5" imgW="1040948" imgH="393529" progId="Equation.DSMT4">
                  <p:embed/>
                  <p:pic>
                    <p:nvPicPr>
                      <p:cNvPr id="50226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1" y="4572238"/>
                        <a:ext cx="1765697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27" name="AutoShape 51"/>
          <p:cNvSpPr>
            <a:spLocks/>
          </p:cNvSpPr>
          <p:nvPr/>
        </p:nvSpPr>
        <p:spPr bwMode="auto">
          <a:xfrm>
            <a:off x="1948442" y="5297008"/>
            <a:ext cx="64294" cy="1052513"/>
          </a:xfrm>
          <a:prstGeom prst="leftBrace">
            <a:avLst>
              <a:gd name="adj1" fmla="val 1089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2188368" y="5246109"/>
            <a:ext cx="39433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N: </a:t>
            </a:r>
            <a:r>
              <a:rPr lang="en-US" altLang="en-US" sz="1350" dirty="0" err="1"/>
              <a:t>Tổng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số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trên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.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2342555" y="5697078"/>
            <a:ext cx="2714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/>
              <a:t>Là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chiều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dài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của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(m)</a:t>
            </a:r>
          </a:p>
        </p:txBody>
      </p:sp>
      <p:graphicFrame>
        <p:nvGraphicFramePr>
          <p:cNvPr id="5023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393687"/>
              </p:ext>
            </p:extLst>
          </p:nvPr>
        </p:nvGraphicFramePr>
        <p:xfrm>
          <a:off x="2091929" y="5580378"/>
          <a:ext cx="41552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7" imgW="152202" imgH="177569" progId="Equation.DSMT4">
                  <p:embed/>
                </p:oleObj>
              </mc:Choice>
              <mc:Fallback>
                <p:oleObj name="Equation" r:id="rId7" imgW="152202" imgH="177569" progId="Equation.DSMT4">
                  <p:embed/>
                  <p:pic>
                    <p:nvPicPr>
                      <p:cNvPr id="5023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929" y="5580378"/>
                        <a:ext cx="41552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2105902" y="6066153"/>
            <a:ext cx="44600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/>
              <a:t>n: </a:t>
            </a:r>
            <a:r>
              <a:rPr lang="en-US" altLang="en-US" sz="1350" dirty="0" err="1"/>
              <a:t>số</a:t>
            </a:r>
            <a:r>
              <a:rPr lang="en-US" altLang="en-US" sz="1350" dirty="0"/>
              <a:t> </a:t>
            </a:r>
            <a:r>
              <a:rPr lang="en-US" altLang="en-US" sz="1350" dirty="0" err="1"/>
              <a:t>vòng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 </a:t>
            </a:r>
            <a:r>
              <a:rPr lang="en-US" altLang="en-US" sz="1350" dirty="0" err="1"/>
              <a:t>trên</a:t>
            </a:r>
            <a:r>
              <a:rPr lang="en-US" altLang="en-US" sz="1350" dirty="0"/>
              <a:t> 1 </a:t>
            </a:r>
            <a:r>
              <a:rPr lang="en-US" altLang="en-US" sz="1350" dirty="0" err="1"/>
              <a:t>mét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chiều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dài</a:t>
            </a:r>
            <a:r>
              <a:rPr lang="en-US" altLang="en-US" sz="1350" dirty="0"/>
              <a:t> </a:t>
            </a:r>
            <a:r>
              <a:rPr lang="en-US" altLang="en-US" sz="1350" dirty="0" err="1"/>
              <a:t>của</a:t>
            </a:r>
            <a:r>
              <a:rPr lang="en-US" altLang="en-US" sz="1350" dirty="0"/>
              <a:t> </a:t>
            </a:r>
            <a:r>
              <a:rPr lang="en-US" altLang="en-US" sz="1350" dirty="0" err="1"/>
              <a:t>ống</a:t>
            </a:r>
            <a:r>
              <a:rPr lang="en-US" altLang="en-US" sz="1350" dirty="0"/>
              <a:t> </a:t>
            </a:r>
            <a:r>
              <a:rPr lang="en-US" altLang="en-US" sz="1350" dirty="0" err="1"/>
              <a:t>dây</a:t>
            </a:r>
            <a:r>
              <a:rPr lang="en-US" altLang="en-US" sz="1350" dirty="0"/>
              <a:t>.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4902994" y="4733070"/>
            <a:ext cx="646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Hay</a:t>
            </a:r>
          </a:p>
        </p:txBody>
      </p:sp>
      <p:graphicFrame>
        <p:nvGraphicFramePr>
          <p:cNvPr id="5023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42277"/>
              </p:ext>
            </p:extLst>
          </p:nvPr>
        </p:nvGraphicFramePr>
        <p:xfrm>
          <a:off x="5720954" y="4692457"/>
          <a:ext cx="1982391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9" imgW="952087" imgH="203112" progId="Equation.DSMT4">
                  <p:embed/>
                </p:oleObj>
              </mc:Choice>
              <mc:Fallback>
                <p:oleObj name="Equation" r:id="rId9" imgW="952087" imgH="203112" progId="Equation.DSMT4">
                  <p:embed/>
                  <p:pic>
                    <p:nvPicPr>
                      <p:cNvPr id="5023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954" y="4692457"/>
                        <a:ext cx="1982391" cy="422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03610" y="338067"/>
            <a:ext cx="853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</a:rPr>
              <a:t>3</a:t>
            </a:r>
            <a:r>
              <a:rPr lang="en-US" altLang="en-US" sz="1600" b="1" dirty="0" smtClean="0">
                <a:solidFill>
                  <a:srgbClr val="FF0000"/>
                </a:solidFill>
              </a:rPr>
              <a:t>. TỪ </a:t>
            </a:r>
            <a:r>
              <a:rPr lang="en-US" altLang="en-US" sz="1600" b="1" dirty="0">
                <a:solidFill>
                  <a:srgbClr val="FF0000"/>
                </a:solidFill>
              </a:rPr>
              <a:t>TRƯỜNG CỦA DÒNG ĐIỆN CHẠY TRONG </a:t>
            </a:r>
            <a:r>
              <a:rPr lang="en-US" altLang="en-US" sz="1600" b="1" dirty="0" smtClean="0">
                <a:solidFill>
                  <a:srgbClr val="FF0000"/>
                </a:solidFill>
              </a:rPr>
              <a:t>ỐNG DÂY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46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0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0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0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50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50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50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5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5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5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5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5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5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5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9" grpId="0"/>
      <p:bldP spid="50221" grpId="0"/>
      <p:bldP spid="50227" grpId="0" animBg="1"/>
      <p:bldP spid="50232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Tải về bộ hình nền Cảm Ơn cực đẹp và chuyên nghiệp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1122363"/>
            <a:ext cx="8360227" cy="4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6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047" y="0"/>
            <a:ext cx="186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LỰC TỪ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70" y="846106"/>
            <a:ext cx="3958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375447" y="977466"/>
            <a:ext cx="51275" cy="53891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83561" y="977466"/>
            <a:ext cx="39155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7" y="1420442"/>
            <a:ext cx="3443028" cy="126848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51" y="1543619"/>
            <a:ext cx="3305494" cy="129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3528" y="377581"/>
            <a:ext cx="559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588" y="2590356"/>
            <a:ext cx="39580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Vectơ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 ở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8535" y="2688926"/>
            <a:ext cx="39155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sức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 đường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song song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16367" y="2002473"/>
            <a:ext cx="61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028756" y="2002473"/>
            <a:ext cx="30910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684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2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1385" y="1077124"/>
            <a:ext cx="2649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24149" y="6488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56971" y="68579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56" y="1289304"/>
            <a:ext cx="3398760" cy="336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9604" y="3138256"/>
            <a:ext cx="61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511981" y="3138256"/>
            <a:ext cx="30910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9469" y="141972"/>
            <a:ext cx="8022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2749" y="1455448"/>
                <a:ext cx="535597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sức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49" y="1455448"/>
                <a:ext cx="5355976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1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1385" y="3995678"/>
                <a:ext cx="535597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dòng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chạy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400" baseline="-250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400" baseline="-250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thấy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bị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lệch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khỏi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trí</a:t>
                </a:r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mảnh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lệch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khỏi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đứng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4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85" y="3995678"/>
                <a:ext cx="5355976" cy="2677656"/>
              </a:xfrm>
              <a:prstGeom prst="rect">
                <a:avLst/>
              </a:prstGeom>
              <a:blipFill rotWithShape="0">
                <a:blip r:embed="rId4"/>
                <a:stretch>
                  <a:fillRect l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8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325" y="151615"/>
            <a:ext cx="23792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35214" y="6793437"/>
            <a:ext cx="2110526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122" name="Picture 2" descr="Vật Lí 11 Bài 20: Lực từ. Cảm ứng từ | Video Giải bài tập Vật Lí 11 hay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79" y="900765"/>
            <a:ext cx="3646990" cy="347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7213" y="2141927"/>
                <a:ext cx="437083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𝑚𝑔</m:t>
                    </m:r>
                    <m:func>
                      <m:func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3" y="2141927"/>
                <a:ext cx="4370832" cy="1569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6599" y="803098"/>
                <a:ext cx="4930261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F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sức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99" y="803098"/>
                <a:ext cx="4930261" cy="4247317"/>
              </a:xfrm>
              <a:prstGeom prst="rect">
                <a:avLst/>
              </a:prstGeom>
              <a:blipFill rotWithShape="0">
                <a:blip r:embed="rId4"/>
                <a:stretch>
                  <a:fillRect l="-1978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1198055"/>
            <a:ext cx="46964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F:</a:t>
            </a:r>
          </a:p>
          <a:p>
            <a:r>
              <a:rPr lang="en-US" sz="24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52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4949" y="-298746"/>
            <a:ext cx="388018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Quy tắc bàn tay phải | Quy tắc bàn tay trái - Máy Phay, Tiện C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07" y="2606366"/>
            <a:ext cx="3119211" cy="281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ài 20. Lực từ. Cảm ứng từ - Hoc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46" y="2415618"/>
            <a:ext cx="2857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4949" y="616543"/>
            <a:ext cx="8334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tay trái sao cho </a:t>
            </a:r>
            <a:r>
              <a:rPr lang="vi-VN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sức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xuyên </a:t>
            </a:r>
            <a:r>
              <a:rPr lang="vi-VN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</a:t>
            </a:r>
            <a:r>
              <a:rPr lang="vi-VN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 </a:t>
            </a:r>
            <a:r>
              <a:rPr lang="vi-VN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tay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chiều từ cổ tay đến </a:t>
            </a:r>
            <a:r>
              <a:rPr lang="vi-V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ngón tay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điện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khi đó ngón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cái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choãi ra 90</a:t>
            </a:r>
            <a:r>
              <a:rPr lang="vi-VN" sz="28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của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từ 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lên dòng 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21881" y="5699380"/>
            <a:ext cx="2923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6664" y="5829865"/>
            <a:ext cx="381000" cy="457200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5330545" y="5769164"/>
            <a:ext cx="381000" cy="457200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cs typeface="Arial"/>
              </a:rPr>
              <a:t>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711545" y="5640734"/>
            <a:ext cx="24104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572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3701"/>
            <a:ext cx="2855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CẢM ỨNG TỪ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23" y="571358"/>
            <a:ext cx="20174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928" y="584932"/>
            <a:ext cx="3398760" cy="336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75830" y="2453076"/>
            <a:ext cx="61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011065" y="2471615"/>
            <a:ext cx="30910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8716" y="1069554"/>
                <a:ext cx="4616566" cy="196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Thay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đổi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chiều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dài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thấy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thương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𝑰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2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không thay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đổi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2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Đặc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trưng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tác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trường</a:t>
                </a:r>
                <a:r>
                  <a:rPr lang="en-US" sz="22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lên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16" y="1069554"/>
                <a:ext cx="4616566" cy="1964769"/>
              </a:xfrm>
              <a:prstGeom prst="rect">
                <a:avLst/>
              </a:prstGeom>
              <a:blipFill rotWithShape="0">
                <a:blip r:embed="rId3"/>
                <a:stretch>
                  <a:fillRect l="-1717" t="-2477" r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4880" y="2811969"/>
                <a:ext cx="3604142" cy="1256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Symbol"/>
                  <a:buChar char="Þ"/>
                </a:pPr>
                <a:r>
                  <a:rPr lang="en-US" sz="2200" b="1" i="1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Cảm</a:t>
                </a:r>
                <a:r>
                  <a:rPr lang="en-US" sz="2200" b="1" i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2200" b="1" i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200" b="1" i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𝑩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𝑰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2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</a:p>
              <a:p>
                <a:r>
                  <a:rPr lang="en-US" sz="22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80" y="2811969"/>
                <a:ext cx="3604142" cy="1256883"/>
              </a:xfrm>
              <a:prstGeom prst="rect">
                <a:avLst/>
              </a:prstGeom>
              <a:blipFill rotWithShape="0">
                <a:blip r:embed="rId4"/>
                <a:stretch>
                  <a:fillRect l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78905" y="3083214"/>
            <a:ext cx="3604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B: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Tesla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(T)</a:t>
            </a: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56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694" y="871839"/>
                <a:ext cx="7916092" cy="186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quát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lực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𝑭</m:t>
                        </m:r>
                      </m:e>
                    </m:acc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theo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𝑩</m:t>
                        </m:r>
                      </m:e>
                    </m:acc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94" y="871839"/>
                <a:ext cx="7916092" cy="1860638"/>
              </a:xfrm>
              <a:prstGeom prst="rect">
                <a:avLst/>
              </a:prstGeom>
              <a:blipFill rotWithShape="0">
                <a:blip r:embed="rId2"/>
                <a:stretch>
                  <a:fillRect l="-1233" b="-6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4586" y="103796"/>
            <a:ext cx="440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Vectơ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7793" y="623083"/>
                <a:ext cx="7916092" cy="222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Vectơ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cảm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93" y="623083"/>
                <a:ext cx="7916092" cy="2229969"/>
              </a:xfrm>
              <a:prstGeom prst="rect">
                <a:avLst/>
              </a:prstGeom>
              <a:blipFill rotWithShape="0">
                <a:blip r:embed="rId3"/>
                <a:stretch>
                  <a:fillRect l="-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5635" y="1646273"/>
                <a:ext cx="3067449" cy="1978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𝑰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35" y="1646273"/>
                <a:ext cx="3067449" cy="1978234"/>
              </a:xfrm>
              <a:prstGeom prst="rect">
                <a:avLst/>
              </a:prstGeom>
              <a:blipFill rotWithShape="0">
                <a:blip r:embed="rId4"/>
                <a:stretch>
                  <a:fillRect l="-3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08214" y="1226930"/>
            <a:ext cx="79160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096" y="3134363"/>
            <a:ext cx="174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425" y="2635390"/>
            <a:ext cx="3117400" cy="304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096" y="2588792"/>
                <a:ext cx="2143270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Lực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96" y="2588792"/>
                <a:ext cx="2143270" cy="506421"/>
              </a:xfrm>
              <a:prstGeom prst="rect">
                <a:avLst/>
              </a:prstGeom>
              <a:blipFill rotWithShape="0">
                <a:blip r:embed="rId6"/>
                <a:stretch>
                  <a:fillRect l="-4261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720637" y="4020134"/>
            <a:ext cx="388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096" y="3565877"/>
            <a:ext cx="146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2096" y="4538977"/>
            <a:ext cx="146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83762" y="3148945"/>
                <a:ext cx="34203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762" y="3148945"/>
                <a:ext cx="3420342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66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21446" y="3529323"/>
                <a:ext cx="2840950" cy="516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uông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𝑙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46" y="3529323"/>
                <a:ext cx="2840950" cy="516232"/>
              </a:xfrm>
              <a:prstGeom prst="rect">
                <a:avLst/>
              </a:prstGeom>
              <a:blipFill rotWithShape="0">
                <a:blip r:embed="rId8"/>
                <a:stretch>
                  <a:fillRect l="-3219" b="-2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52096" y="3990988"/>
            <a:ext cx="152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21445" y="4527703"/>
                <a:ext cx="2257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𝑭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𝑰𝒍𝑩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45" y="4527703"/>
                <a:ext cx="2257363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813723" y="5057820"/>
                <a:ext cx="4454918" cy="516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α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bởi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𝑙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723" y="5057820"/>
                <a:ext cx="4454918" cy="516232"/>
              </a:xfrm>
              <a:prstGeom prst="rect">
                <a:avLst/>
              </a:prstGeom>
              <a:blipFill rotWithShape="0">
                <a:blip r:embed="rId10"/>
                <a:stretch>
                  <a:fillRect l="-2192" b="-27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256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1" y="2000250"/>
            <a:ext cx="1821656" cy="2970610"/>
            <a:chOff x="384" y="960"/>
            <a:chExt cx="1530" cy="2495"/>
          </a:xfrm>
        </p:grpSpPr>
        <p:grpSp>
          <p:nvGrpSpPr>
            <p:cNvPr id="4146" name="Group 3"/>
            <p:cNvGrpSpPr>
              <a:grpSpLocks/>
            </p:cNvGrpSpPr>
            <p:nvPr/>
          </p:nvGrpSpPr>
          <p:grpSpPr bwMode="auto">
            <a:xfrm>
              <a:off x="1035" y="960"/>
              <a:ext cx="27" cy="1447"/>
              <a:chOff x="657" y="2628"/>
              <a:chExt cx="0" cy="1449"/>
            </a:xfrm>
          </p:grpSpPr>
          <p:sp>
            <p:nvSpPr>
              <p:cNvPr id="4148" name="Line 4"/>
              <p:cNvSpPr>
                <a:spLocks noChangeShapeType="1"/>
              </p:cNvSpPr>
              <p:nvPr/>
            </p:nvSpPr>
            <p:spPr bwMode="auto">
              <a:xfrm flipV="1">
                <a:off x="657" y="3285"/>
                <a:ext cx="0" cy="79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arrow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9" name="Line 5"/>
              <p:cNvSpPr>
                <a:spLocks noChangeShapeType="1"/>
              </p:cNvSpPr>
              <p:nvPr/>
            </p:nvSpPr>
            <p:spPr bwMode="auto">
              <a:xfrm flipV="1">
                <a:off x="657" y="2628"/>
                <a:ext cx="0" cy="79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4147" name="Text Box 6"/>
            <p:cNvSpPr txBox="1">
              <a:spLocks noChangeArrowheads="1"/>
            </p:cNvSpPr>
            <p:nvPr/>
          </p:nvSpPr>
          <p:spPr bwMode="auto">
            <a:xfrm>
              <a:off x="384" y="2679"/>
              <a:ext cx="153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en-US" altLang="en-US" sz="180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Dòng điện trong dây dẫn thẳng dài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257800" y="2400300"/>
            <a:ext cx="2743200" cy="2026444"/>
            <a:chOff x="3456" y="1296"/>
            <a:chExt cx="2304" cy="1702"/>
          </a:xfrm>
        </p:grpSpPr>
        <p:grpSp>
          <p:nvGrpSpPr>
            <p:cNvPr id="4109" name="Group 8"/>
            <p:cNvGrpSpPr>
              <a:grpSpLocks/>
            </p:cNvGrpSpPr>
            <p:nvPr/>
          </p:nvGrpSpPr>
          <p:grpSpPr bwMode="auto">
            <a:xfrm>
              <a:off x="3733" y="1296"/>
              <a:ext cx="1603" cy="1297"/>
              <a:chOff x="3075" y="2869"/>
              <a:chExt cx="1786" cy="1451"/>
            </a:xfrm>
          </p:grpSpPr>
          <p:sp>
            <p:nvSpPr>
              <p:cNvPr id="4111" name="Arc 9"/>
              <p:cNvSpPr>
                <a:spLocks/>
              </p:cNvSpPr>
              <p:nvPr/>
            </p:nvSpPr>
            <p:spPr bwMode="auto">
              <a:xfrm>
                <a:off x="3144" y="3184"/>
                <a:ext cx="191" cy="386"/>
              </a:xfrm>
              <a:custGeom>
                <a:avLst/>
                <a:gdLst>
                  <a:gd name="T0" fmla="*/ 0 w 25514"/>
                  <a:gd name="T1" fmla="*/ 0 h 23675"/>
                  <a:gd name="T2" fmla="*/ 0 w 25514"/>
                  <a:gd name="T3" fmla="*/ 0 h 23675"/>
                  <a:gd name="T4" fmla="*/ 0 w 25514"/>
                  <a:gd name="T5" fmla="*/ 0 h 23675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23675"/>
                  <a:gd name="T11" fmla="*/ 25514 w 25514"/>
                  <a:gd name="T12" fmla="*/ 23675 h 236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23675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</a:path>
                  <a:path w="25514" h="23675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22292"/>
                      <a:pt x="25480" y="22985"/>
                      <a:pt x="25414" y="23675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2" name="Arc 10"/>
              <p:cNvSpPr>
                <a:spLocks/>
              </p:cNvSpPr>
              <p:nvPr/>
            </p:nvSpPr>
            <p:spPr bwMode="auto">
              <a:xfrm>
                <a:off x="3313" y="3182"/>
                <a:ext cx="189" cy="707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3" name="Arc 11"/>
              <p:cNvSpPr>
                <a:spLocks/>
              </p:cNvSpPr>
              <p:nvPr/>
            </p:nvSpPr>
            <p:spPr bwMode="auto">
              <a:xfrm>
                <a:off x="3482" y="3183"/>
                <a:ext cx="190" cy="706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4" name="Arc 12"/>
              <p:cNvSpPr>
                <a:spLocks/>
              </p:cNvSpPr>
              <p:nvPr/>
            </p:nvSpPr>
            <p:spPr bwMode="auto">
              <a:xfrm>
                <a:off x="3651" y="3182"/>
                <a:ext cx="190" cy="707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5" name="Arc 13"/>
              <p:cNvSpPr>
                <a:spLocks/>
              </p:cNvSpPr>
              <p:nvPr/>
            </p:nvSpPr>
            <p:spPr bwMode="auto">
              <a:xfrm>
                <a:off x="3824" y="3179"/>
                <a:ext cx="190" cy="706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6" name="Arc 14"/>
              <p:cNvSpPr>
                <a:spLocks/>
              </p:cNvSpPr>
              <p:nvPr/>
            </p:nvSpPr>
            <p:spPr bwMode="auto">
              <a:xfrm>
                <a:off x="3993" y="3180"/>
                <a:ext cx="190" cy="706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7" name="Arc 15"/>
              <p:cNvSpPr>
                <a:spLocks/>
              </p:cNvSpPr>
              <p:nvPr/>
            </p:nvSpPr>
            <p:spPr bwMode="auto">
              <a:xfrm>
                <a:off x="4163" y="3180"/>
                <a:ext cx="190" cy="706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8" name="Arc 16"/>
              <p:cNvSpPr>
                <a:spLocks/>
              </p:cNvSpPr>
              <p:nvPr/>
            </p:nvSpPr>
            <p:spPr bwMode="auto">
              <a:xfrm>
                <a:off x="4332" y="3183"/>
                <a:ext cx="191" cy="706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19" name="Arc 17"/>
              <p:cNvSpPr>
                <a:spLocks/>
              </p:cNvSpPr>
              <p:nvPr/>
            </p:nvSpPr>
            <p:spPr bwMode="auto">
              <a:xfrm>
                <a:off x="4501" y="3184"/>
                <a:ext cx="190" cy="707"/>
              </a:xfrm>
              <a:custGeom>
                <a:avLst/>
                <a:gdLst>
                  <a:gd name="T0" fmla="*/ 0 w 25514"/>
                  <a:gd name="T1" fmla="*/ 0 h 43200"/>
                  <a:gd name="T2" fmla="*/ 0 w 25514"/>
                  <a:gd name="T3" fmla="*/ 0 h 43200"/>
                  <a:gd name="T4" fmla="*/ 0 w 25514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5514"/>
                  <a:gd name="T10" fmla="*/ 0 h 43200"/>
                  <a:gd name="T11" fmla="*/ 25514 w 25514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14" h="43200" fill="none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</a:path>
                  <a:path w="25514" h="43200" stroke="0" extrusionOk="0">
                    <a:moveTo>
                      <a:pt x="-1" y="357"/>
                    </a:moveTo>
                    <a:cubicBezTo>
                      <a:pt x="1291" y="119"/>
                      <a:pt x="2601" y="-1"/>
                      <a:pt x="3914" y="0"/>
                    </a:cubicBezTo>
                    <a:cubicBezTo>
                      <a:pt x="15843" y="0"/>
                      <a:pt x="25514" y="9670"/>
                      <a:pt x="25514" y="21600"/>
                    </a:cubicBezTo>
                    <a:cubicBezTo>
                      <a:pt x="25514" y="33529"/>
                      <a:pt x="15843" y="43200"/>
                      <a:pt x="3914" y="43200"/>
                    </a:cubicBezTo>
                    <a:cubicBezTo>
                      <a:pt x="2753" y="43200"/>
                      <a:pt x="1595" y="43106"/>
                      <a:pt x="449" y="42920"/>
                    </a:cubicBezTo>
                    <a:lnTo>
                      <a:pt x="3914" y="21600"/>
                    </a:lnTo>
                    <a:lnTo>
                      <a:pt x="-1" y="357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0" name="Arc 18"/>
              <p:cNvSpPr>
                <a:spLocks/>
              </p:cNvSpPr>
              <p:nvPr/>
            </p:nvSpPr>
            <p:spPr bwMode="auto">
              <a:xfrm>
                <a:off x="4674" y="3490"/>
                <a:ext cx="187" cy="399"/>
              </a:xfrm>
              <a:custGeom>
                <a:avLst/>
                <a:gdLst>
                  <a:gd name="T0" fmla="*/ 0 w 25064"/>
                  <a:gd name="T1" fmla="*/ 0 h 24426"/>
                  <a:gd name="T2" fmla="*/ 0 w 25064"/>
                  <a:gd name="T3" fmla="*/ 0 h 24426"/>
                  <a:gd name="T4" fmla="*/ 0 w 25064"/>
                  <a:gd name="T5" fmla="*/ 0 h 24426"/>
                  <a:gd name="T6" fmla="*/ 0 60000 65536"/>
                  <a:gd name="T7" fmla="*/ 0 60000 65536"/>
                  <a:gd name="T8" fmla="*/ 0 60000 65536"/>
                  <a:gd name="T9" fmla="*/ 0 w 25064"/>
                  <a:gd name="T10" fmla="*/ 0 h 24426"/>
                  <a:gd name="T11" fmla="*/ 25064 w 25064"/>
                  <a:gd name="T12" fmla="*/ 24426 h 244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064" h="24426" fill="none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</a:path>
                  <a:path w="25064" h="24426" stroke="0" extrusionOk="0">
                    <a:moveTo>
                      <a:pt x="24878" y="-1"/>
                    </a:moveTo>
                    <a:cubicBezTo>
                      <a:pt x="25001" y="936"/>
                      <a:pt x="25064" y="1880"/>
                      <a:pt x="25064" y="2826"/>
                    </a:cubicBezTo>
                    <a:cubicBezTo>
                      <a:pt x="25064" y="14755"/>
                      <a:pt x="15393" y="24426"/>
                      <a:pt x="3464" y="24426"/>
                    </a:cubicBezTo>
                    <a:cubicBezTo>
                      <a:pt x="2303" y="24426"/>
                      <a:pt x="1145" y="24332"/>
                      <a:pt x="-1" y="24146"/>
                    </a:cubicBezTo>
                    <a:lnTo>
                      <a:pt x="3464" y="2826"/>
                    </a:lnTo>
                    <a:lnTo>
                      <a:pt x="24878" y="-1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1" name="Arc 19"/>
              <p:cNvSpPr>
                <a:spLocks/>
              </p:cNvSpPr>
              <p:nvPr/>
            </p:nvSpPr>
            <p:spPr bwMode="auto">
              <a:xfrm rot="20957424" flipH="1">
                <a:off x="3075" y="3188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2" name="Arc 20"/>
              <p:cNvSpPr>
                <a:spLocks/>
              </p:cNvSpPr>
              <p:nvPr/>
            </p:nvSpPr>
            <p:spPr bwMode="auto">
              <a:xfrm rot="20957424" flipH="1">
                <a:off x="3248" y="3182"/>
                <a:ext cx="206" cy="728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3" name="Arc 21"/>
              <p:cNvSpPr>
                <a:spLocks/>
              </p:cNvSpPr>
              <p:nvPr/>
            </p:nvSpPr>
            <p:spPr bwMode="auto">
              <a:xfrm rot="20957424" flipH="1">
                <a:off x="3413" y="3185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4" name="Arc 22"/>
              <p:cNvSpPr>
                <a:spLocks/>
              </p:cNvSpPr>
              <p:nvPr/>
            </p:nvSpPr>
            <p:spPr bwMode="auto">
              <a:xfrm rot="20957424" flipH="1">
                <a:off x="3582" y="3181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5" name="Arc 23"/>
              <p:cNvSpPr>
                <a:spLocks/>
              </p:cNvSpPr>
              <p:nvPr/>
            </p:nvSpPr>
            <p:spPr bwMode="auto">
              <a:xfrm rot="20957424" flipH="1">
                <a:off x="3767" y="3185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6" name="Arc 24"/>
              <p:cNvSpPr>
                <a:spLocks/>
              </p:cNvSpPr>
              <p:nvPr/>
            </p:nvSpPr>
            <p:spPr bwMode="auto">
              <a:xfrm rot="20957424" flipH="1">
                <a:off x="3933" y="3177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7" name="Arc 25"/>
              <p:cNvSpPr>
                <a:spLocks/>
              </p:cNvSpPr>
              <p:nvPr/>
            </p:nvSpPr>
            <p:spPr bwMode="auto">
              <a:xfrm rot="20957424" flipH="1">
                <a:off x="4102" y="3181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8" name="Arc 26"/>
              <p:cNvSpPr>
                <a:spLocks/>
              </p:cNvSpPr>
              <p:nvPr/>
            </p:nvSpPr>
            <p:spPr bwMode="auto">
              <a:xfrm rot="20957424" flipH="1">
                <a:off x="4271" y="3181"/>
                <a:ext cx="206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29" name="Arc 27"/>
              <p:cNvSpPr>
                <a:spLocks/>
              </p:cNvSpPr>
              <p:nvPr/>
            </p:nvSpPr>
            <p:spPr bwMode="auto">
              <a:xfrm rot="20957424" flipH="1">
                <a:off x="4441" y="3181"/>
                <a:ext cx="205" cy="729"/>
              </a:xfrm>
              <a:custGeom>
                <a:avLst/>
                <a:gdLst>
                  <a:gd name="T0" fmla="*/ 0 w 21600"/>
                  <a:gd name="T1" fmla="*/ 0 h 41479"/>
                  <a:gd name="T2" fmla="*/ 0 w 21600"/>
                  <a:gd name="T3" fmla="*/ 0 h 41479"/>
                  <a:gd name="T4" fmla="*/ 0 w 21600"/>
                  <a:gd name="T5" fmla="*/ 0 h 414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479"/>
                  <a:gd name="T11" fmla="*/ 21600 w 21600"/>
                  <a:gd name="T12" fmla="*/ 41479 h 414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479" fill="none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</a:path>
                  <a:path w="21600" h="41479" stroke="0" extrusionOk="0">
                    <a:moveTo>
                      <a:pt x="8404" y="0"/>
                    </a:moveTo>
                    <a:cubicBezTo>
                      <a:pt x="16402" y="3378"/>
                      <a:pt x="21600" y="11216"/>
                      <a:pt x="21600" y="19898"/>
                    </a:cubicBezTo>
                    <a:cubicBezTo>
                      <a:pt x="21600" y="31477"/>
                      <a:pt x="12468" y="40997"/>
                      <a:pt x="899" y="41479"/>
                    </a:cubicBezTo>
                    <a:lnTo>
                      <a:pt x="0" y="19898"/>
                    </a:lnTo>
                    <a:lnTo>
                      <a:pt x="8404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0" name="Line 28"/>
              <p:cNvSpPr>
                <a:spLocks noChangeShapeType="1"/>
              </p:cNvSpPr>
              <p:nvPr/>
            </p:nvSpPr>
            <p:spPr bwMode="auto">
              <a:xfrm flipV="1">
                <a:off x="4861" y="2869"/>
                <a:ext cx="0" cy="66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1" name="Line 29"/>
              <p:cNvSpPr>
                <a:spLocks noChangeShapeType="1"/>
              </p:cNvSpPr>
              <p:nvPr/>
            </p:nvSpPr>
            <p:spPr bwMode="auto">
              <a:xfrm flipV="1">
                <a:off x="3335" y="3544"/>
                <a:ext cx="0" cy="77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2" name="Line 30"/>
              <p:cNvSpPr>
                <a:spLocks noChangeShapeType="1"/>
              </p:cNvSpPr>
              <p:nvPr/>
            </p:nvSpPr>
            <p:spPr bwMode="auto">
              <a:xfrm>
                <a:off x="3335" y="4087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3" name="Line 31"/>
              <p:cNvSpPr>
                <a:spLocks noChangeShapeType="1"/>
              </p:cNvSpPr>
              <p:nvPr/>
            </p:nvSpPr>
            <p:spPr bwMode="auto">
              <a:xfrm>
                <a:off x="3335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4" name="Line 32"/>
              <p:cNvSpPr>
                <a:spLocks noChangeShapeType="1"/>
              </p:cNvSpPr>
              <p:nvPr/>
            </p:nvSpPr>
            <p:spPr bwMode="auto">
              <a:xfrm>
                <a:off x="3502" y="3496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5" name="Line 33"/>
              <p:cNvSpPr>
                <a:spLocks noChangeShapeType="1"/>
              </p:cNvSpPr>
              <p:nvPr/>
            </p:nvSpPr>
            <p:spPr bwMode="auto">
              <a:xfrm>
                <a:off x="3674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6" name="Line 34"/>
              <p:cNvSpPr>
                <a:spLocks noChangeShapeType="1"/>
              </p:cNvSpPr>
              <p:nvPr/>
            </p:nvSpPr>
            <p:spPr bwMode="auto">
              <a:xfrm>
                <a:off x="3841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7" name="Line 35"/>
              <p:cNvSpPr>
                <a:spLocks noChangeShapeType="1"/>
              </p:cNvSpPr>
              <p:nvPr/>
            </p:nvSpPr>
            <p:spPr bwMode="auto">
              <a:xfrm>
                <a:off x="4013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8" name="Line 36"/>
              <p:cNvSpPr>
                <a:spLocks noChangeShapeType="1"/>
              </p:cNvSpPr>
              <p:nvPr/>
            </p:nvSpPr>
            <p:spPr bwMode="auto">
              <a:xfrm>
                <a:off x="4184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39" name="Line 37"/>
              <p:cNvSpPr>
                <a:spLocks noChangeShapeType="1"/>
              </p:cNvSpPr>
              <p:nvPr/>
            </p:nvSpPr>
            <p:spPr bwMode="auto">
              <a:xfrm>
                <a:off x="4352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0" name="Line 38"/>
              <p:cNvSpPr>
                <a:spLocks noChangeShapeType="1"/>
              </p:cNvSpPr>
              <p:nvPr/>
            </p:nvSpPr>
            <p:spPr bwMode="auto">
              <a:xfrm>
                <a:off x="4521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1" name="Line 39"/>
              <p:cNvSpPr>
                <a:spLocks noChangeShapeType="1"/>
              </p:cNvSpPr>
              <p:nvPr/>
            </p:nvSpPr>
            <p:spPr bwMode="auto">
              <a:xfrm>
                <a:off x="4688" y="3505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2" name="Line 40"/>
              <p:cNvSpPr>
                <a:spLocks noChangeShapeType="1"/>
              </p:cNvSpPr>
              <p:nvPr/>
            </p:nvSpPr>
            <p:spPr bwMode="auto">
              <a:xfrm>
                <a:off x="4861" y="3117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3" name="Line 41"/>
              <p:cNvSpPr>
                <a:spLocks noChangeShapeType="1"/>
              </p:cNvSpPr>
              <p:nvPr/>
            </p:nvSpPr>
            <p:spPr bwMode="auto">
              <a:xfrm rot="-1654563">
                <a:off x="3953" y="3216"/>
                <a:ext cx="1" cy="101"/>
              </a:xfrm>
              <a:prstGeom prst="line">
                <a:avLst/>
              </a:prstGeom>
              <a:noFill/>
              <a:ln w="19050">
                <a:solidFill>
                  <a:srgbClr val="FF5757"/>
                </a:solidFill>
                <a:round/>
                <a:headEnd/>
                <a:tailEnd type="stealth" w="lg" len="lg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4" name="Line 42"/>
              <p:cNvSpPr>
                <a:spLocks noChangeShapeType="1"/>
              </p:cNvSpPr>
              <p:nvPr/>
            </p:nvSpPr>
            <p:spPr bwMode="auto">
              <a:xfrm rot="-1654563">
                <a:off x="4296" y="3218"/>
                <a:ext cx="1" cy="98"/>
              </a:xfrm>
              <a:prstGeom prst="line">
                <a:avLst/>
              </a:prstGeom>
              <a:noFill/>
              <a:ln w="19050">
                <a:solidFill>
                  <a:srgbClr val="FF5757"/>
                </a:solidFill>
                <a:round/>
                <a:headEnd/>
                <a:tailEnd type="stealth" w="lg" len="lg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45" name="Line 43"/>
              <p:cNvSpPr>
                <a:spLocks noChangeShapeType="1"/>
              </p:cNvSpPr>
              <p:nvPr/>
            </p:nvSpPr>
            <p:spPr bwMode="auto">
              <a:xfrm rot="-1654563">
                <a:off x="3604" y="3209"/>
                <a:ext cx="1" cy="98"/>
              </a:xfrm>
              <a:prstGeom prst="line">
                <a:avLst/>
              </a:prstGeom>
              <a:noFill/>
              <a:ln w="19050">
                <a:solidFill>
                  <a:srgbClr val="FF5757"/>
                </a:solidFill>
                <a:round/>
                <a:headEnd/>
                <a:tailEnd type="stealth" w="lg" len="lg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4110" name="Text Box 44"/>
            <p:cNvSpPr txBox="1">
              <a:spLocks noChangeArrowheads="1"/>
            </p:cNvSpPr>
            <p:nvPr/>
          </p:nvSpPr>
          <p:spPr bwMode="auto">
            <a:xfrm>
              <a:off x="3456" y="2688"/>
              <a:ext cx="23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altLang="en-US" sz="180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dòng điện trong ống dây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143251" y="1828800"/>
            <a:ext cx="1935956" cy="3142060"/>
            <a:chOff x="1680" y="816"/>
            <a:chExt cx="1626" cy="2639"/>
          </a:xfrm>
        </p:grpSpPr>
        <p:sp>
          <p:nvSpPr>
            <p:cNvPr id="4101" name="Text Box 47"/>
            <p:cNvSpPr txBox="1">
              <a:spLocks noChangeArrowheads="1"/>
            </p:cNvSpPr>
            <p:nvPr/>
          </p:nvSpPr>
          <p:spPr bwMode="auto">
            <a:xfrm>
              <a:off x="1776" y="2679"/>
              <a:ext cx="153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r>
                <a:rPr lang="en-US" altLang="en-US" sz="180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Dòng điện trong dây dẫn tròn</a:t>
              </a:r>
            </a:p>
          </p:txBody>
        </p:sp>
        <p:grpSp>
          <p:nvGrpSpPr>
            <p:cNvPr id="4102" name="Group 48"/>
            <p:cNvGrpSpPr>
              <a:grpSpLocks/>
            </p:cNvGrpSpPr>
            <p:nvPr/>
          </p:nvGrpSpPr>
          <p:grpSpPr bwMode="auto">
            <a:xfrm>
              <a:off x="1680" y="816"/>
              <a:ext cx="1344" cy="1764"/>
              <a:chOff x="1680" y="804"/>
              <a:chExt cx="1344" cy="1788"/>
            </a:xfrm>
          </p:grpSpPr>
          <p:sp>
            <p:nvSpPr>
              <p:cNvPr id="4103" name="Arc 49"/>
              <p:cNvSpPr>
                <a:spLocks/>
              </p:cNvSpPr>
              <p:nvPr/>
            </p:nvSpPr>
            <p:spPr bwMode="auto">
              <a:xfrm rot="539955" flipH="1" flipV="1">
                <a:off x="1680" y="816"/>
                <a:ext cx="1344" cy="1344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3652"/>
                      <a:pt x="4364" y="6347"/>
                      <a:pt x="11362" y="2580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3652"/>
                      <a:pt x="4364" y="6347"/>
                      <a:pt x="11362" y="2580"/>
                    </a:cubicBezTo>
                    <a:lnTo>
                      <a:pt x="21600" y="21600"/>
                    </a:lnTo>
                    <a:lnTo>
                      <a:pt x="21599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4104" name="Line 50"/>
              <p:cNvSpPr>
                <a:spLocks noChangeShapeType="1"/>
              </p:cNvSpPr>
              <p:nvPr/>
            </p:nvSpPr>
            <p:spPr bwMode="auto">
              <a:xfrm>
                <a:off x="2256" y="2160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05" name="Line 51"/>
              <p:cNvSpPr>
                <a:spLocks noChangeShapeType="1"/>
              </p:cNvSpPr>
              <p:nvPr/>
            </p:nvSpPr>
            <p:spPr bwMode="auto">
              <a:xfrm>
                <a:off x="2592" y="2112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06" name="Line 52"/>
              <p:cNvSpPr>
                <a:spLocks noChangeShapeType="1"/>
              </p:cNvSpPr>
              <p:nvPr/>
            </p:nvSpPr>
            <p:spPr bwMode="auto">
              <a:xfrm flipV="1">
                <a:off x="2256" y="225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07" name="Line 53"/>
              <p:cNvSpPr>
                <a:spLocks noChangeShapeType="1"/>
              </p:cNvSpPr>
              <p:nvPr/>
            </p:nvSpPr>
            <p:spPr bwMode="auto">
              <a:xfrm>
                <a:off x="2592" y="22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108" name="Line 54"/>
              <p:cNvSpPr>
                <a:spLocks noChangeShapeType="1"/>
              </p:cNvSpPr>
              <p:nvPr/>
            </p:nvSpPr>
            <p:spPr bwMode="auto">
              <a:xfrm flipV="1">
                <a:off x="2160" y="804"/>
                <a:ext cx="144" cy="4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507207" y="262240"/>
            <a:ext cx="8196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</a:rPr>
              <a:t>III. TỪ </a:t>
            </a:r>
            <a:r>
              <a:rPr lang="en-US" altLang="en-US" sz="3200" b="1" dirty="0">
                <a:solidFill>
                  <a:srgbClr val="FF0000"/>
                </a:solidFill>
              </a:rPr>
              <a:t>TRƯỜNG CỦA DÒNG ĐIỆN CHẠY TRONG CÁC DÂY DẪN CÓ HÌNH DẠNG ĐẶC BIỆT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84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2"/>
          <p:cNvGrpSpPr>
            <a:grpSpLocks/>
          </p:cNvGrpSpPr>
          <p:nvPr/>
        </p:nvGrpSpPr>
        <p:grpSpPr bwMode="auto">
          <a:xfrm>
            <a:off x="4554141" y="2320528"/>
            <a:ext cx="4304109" cy="2576513"/>
            <a:chOff x="3072" y="768"/>
            <a:chExt cx="2784" cy="2976"/>
          </a:xfrm>
        </p:grpSpPr>
        <p:sp>
          <p:nvSpPr>
            <p:cNvPr id="6164" name="AutoShape 4"/>
            <p:cNvSpPr>
              <a:spLocks noChangeArrowheads="1"/>
            </p:cNvSpPr>
            <p:nvPr/>
          </p:nvSpPr>
          <p:spPr bwMode="auto">
            <a:xfrm>
              <a:off x="3072" y="1728"/>
              <a:ext cx="2784" cy="912"/>
            </a:xfrm>
            <a:prstGeom prst="parallelogram">
              <a:avLst>
                <a:gd name="adj" fmla="val 76316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165" name="Oval 5"/>
            <p:cNvSpPr>
              <a:spLocks noChangeArrowheads="1"/>
            </p:cNvSpPr>
            <p:nvPr/>
          </p:nvSpPr>
          <p:spPr bwMode="auto">
            <a:xfrm>
              <a:off x="3600" y="1920"/>
              <a:ext cx="1658" cy="52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grpSp>
          <p:nvGrpSpPr>
            <p:cNvPr id="6166" name="Group 6"/>
            <p:cNvGrpSpPr>
              <a:grpSpLocks/>
            </p:cNvGrpSpPr>
            <p:nvPr/>
          </p:nvGrpSpPr>
          <p:grpSpPr bwMode="auto">
            <a:xfrm>
              <a:off x="4416" y="768"/>
              <a:ext cx="7" cy="2657"/>
              <a:chOff x="3357" y="1370"/>
              <a:chExt cx="7" cy="2657"/>
            </a:xfrm>
          </p:grpSpPr>
          <p:sp>
            <p:nvSpPr>
              <p:cNvPr id="6182" name="Line 7"/>
              <p:cNvSpPr>
                <a:spLocks noChangeShapeType="1"/>
              </p:cNvSpPr>
              <p:nvPr/>
            </p:nvSpPr>
            <p:spPr bwMode="auto">
              <a:xfrm>
                <a:off x="3357" y="1370"/>
                <a:ext cx="0" cy="13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3" name="Line 8"/>
              <p:cNvSpPr>
                <a:spLocks noChangeShapeType="1"/>
              </p:cNvSpPr>
              <p:nvPr/>
            </p:nvSpPr>
            <p:spPr bwMode="auto">
              <a:xfrm>
                <a:off x="3364" y="2736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184" name="Line 9"/>
              <p:cNvSpPr>
                <a:spLocks noChangeShapeType="1"/>
              </p:cNvSpPr>
              <p:nvPr/>
            </p:nvSpPr>
            <p:spPr bwMode="auto">
              <a:xfrm>
                <a:off x="3361" y="3259"/>
                <a:ext cx="0" cy="76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6167" name="Line 10"/>
            <p:cNvSpPr>
              <a:spLocks noChangeShapeType="1"/>
            </p:cNvSpPr>
            <p:nvPr/>
          </p:nvSpPr>
          <p:spPr bwMode="auto">
            <a:xfrm>
              <a:off x="4416" y="2160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68" name="Line 11"/>
            <p:cNvSpPr>
              <a:spLocks noChangeShapeType="1"/>
            </p:cNvSpPr>
            <p:nvPr/>
          </p:nvSpPr>
          <p:spPr bwMode="auto">
            <a:xfrm flipV="1">
              <a:off x="5139" y="2016"/>
              <a:ext cx="420" cy="315"/>
            </a:xfrm>
            <a:prstGeom prst="line">
              <a:avLst/>
            </a:prstGeom>
            <a:noFill/>
            <a:ln w="76200">
              <a:solidFill>
                <a:srgbClr val="FF0000">
                  <a:alpha val="85881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69" name="Line 12"/>
            <p:cNvSpPr>
              <a:spLocks noChangeShapeType="1"/>
            </p:cNvSpPr>
            <p:nvPr/>
          </p:nvSpPr>
          <p:spPr bwMode="auto">
            <a:xfrm flipV="1">
              <a:off x="4416" y="960"/>
              <a:ext cx="0" cy="288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70" name="Text Box 13"/>
            <p:cNvSpPr txBox="1">
              <a:spLocks noChangeArrowheads="1"/>
            </p:cNvSpPr>
            <p:nvPr/>
          </p:nvSpPr>
          <p:spPr bwMode="auto">
            <a:xfrm>
              <a:off x="4512" y="816"/>
              <a:ext cx="288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6171" name="Text Box 14"/>
            <p:cNvSpPr txBox="1">
              <a:spLocks noChangeArrowheads="1"/>
            </p:cNvSpPr>
            <p:nvPr/>
          </p:nvSpPr>
          <p:spPr bwMode="auto">
            <a:xfrm>
              <a:off x="4992" y="2304"/>
              <a:ext cx="336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M</a:t>
              </a:r>
            </a:p>
          </p:txBody>
        </p:sp>
        <p:graphicFrame>
          <p:nvGraphicFramePr>
            <p:cNvPr id="6172" name="Object 15"/>
            <p:cNvGraphicFramePr>
              <a:graphicFrameLocks noChangeAspect="1"/>
            </p:cNvGraphicFramePr>
            <p:nvPr/>
          </p:nvGraphicFramePr>
          <p:xfrm>
            <a:off x="5136" y="1728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3" imgW="152268" imgH="215713" progId="Equation.3">
                    <p:embed/>
                  </p:oleObj>
                </mc:Choice>
                <mc:Fallback>
                  <p:oleObj name="Equation" r:id="rId3" imgW="152268" imgH="215713" progId="Equation.3">
                    <p:embed/>
                    <p:pic>
                      <p:nvPicPr>
                        <p:cNvPr id="6172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6" y="1728"/>
                          <a:ext cx="33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3" name="Text Box 16"/>
            <p:cNvSpPr txBox="1">
              <a:spLocks noChangeArrowheads="1"/>
            </p:cNvSpPr>
            <p:nvPr/>
          </p:nvSpPr>
          <p:spPr bwMode="auto">
            <a:xfrm rot="432150">
              <a:off x="5040" y="1980"/>
              <a:ext cx="240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74" name="Line 17"/>
            <p:cNvSpPr>
              <a:spLocks noChangeShapeType="1"/>
            </p:cNvSpPr>
            <p:nvPr/>
          </p:nvSpPr>
          <p:spPr bwMode="auto">
            <a:xfrm flipV="1">
              <a:off x="4512" y="2448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75" name="Line 18"/>
            <p:cNvSpPr>
              <a:spLocks noChangeShapeType="1"/>
            </p:cNvSpPr>
            <p:nvPr/>
          </p:nvSpPr>
          <p:spPr bwMode="auto">
            <a:xfrm flipH="1">
              <a:off x="3792" y="1968"/>
              <a:ext cx="192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76" name="Text Box 19"/>
            <p:cNvSpPr txBox="1">
              <a:spLocks noChangeArrowheads="1"/>
            </p:cNvSpPr>
            <p:nvPr/>
          </p:nvSpPr>
          <p:spPr bwMode="auto">
            <a:xfrm>
              <a:off x="4128" y="2064"/>
              <a:ext cx="336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177" name="Text Box 20"/>
            <p:cNvSpPr txBox="1">
              <a:spLocks noChangeArrowheads="1"/>
            </p:cNvSpPr>
            <p:nvPr/>
          </p:nvSpPr>
          <p:spPr bwMode="auto">
            <a:xfrm>
              <a:off x="4704" y="1920"/>
              <a:ext cx="240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itchFamily="34" charset="0"/>
                </a:rPr>
                <a:t>r</a:t>
              </a:r>
            </a:p>
          </p:txBody>
        </p:sp>
        <p:sp>
          <p:nvSpPr>
            <p:cNvPr id="6178" name="AutoShape 21"/>
            <p:cNvSpPr>
              <a:spLocks noChangeArrowheads="1"/>
            </p:cNvSpPr>
            <p:nvPr/>
          </p:nvSpPr>
          <p:spPr bwMode="auto">
            <a:xfrm rot="688422">
              <a:off x="4992" y="2208"/>
              <a:ext cx="239" cy="100"/>
            </a:xfrm>
            <a:prstGeom prst="parallelogram">
              <a:avLst>
                <a:gd name="adj" fmla="val 80696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pic>
          <p:nvPicPr>
            <p:cNvPr id="6179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688"/>
              <a:ext cx="855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0" name="AutoShape 23"/>
            <p:cNvSpPr>
              <a:spLocks noChangeArrowheads="1"/>
            </p:cNvSpPr>
            <p:nvPr/>
          </p:nvSpPr>
          <p:spPr bwMode="auto">
            <a:xfrm rot="-2332548">
              <a:off x="4416" y="1968"/>
              <a:ext cx="202" cy="258"/>
            </a:xfrm>
            <a:prstGeom prst="diamond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181" name="Line 24"/>
            <p:cNvSpPr>
              <a:spLocks noChangeShapeType="1"/>
            </p:cNvSpPr>
            <p:nvPr/>
          </p:nvSpPr>
          <p:spPr bwMode="auto">
            <a:xfrm flipH="1">
              <a:off x="4800" y="2139"/>
              <a:ext cx="6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6147" name="Text Box 25"/>
          <p:cNvSpPr txBox="1">
            <a:spLocks noChangeArrowheads="1"/>
          </p:cNvSpPr>
          <p:nvPr/>
        </p:nvSpPr>
        <p:spPr bwMode="auto">
          <a:xfrm>
            <a:off x="127992" y="263734"/>
            <a:ext cx="86832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altLang="en-US" sz="2800" b="1" dirty="0">
                <a:solidFill>
                  <a:srgbClr val="FF0000"/>
                </a:solidFill>
              </a:rPr>
              <a:t>TỪ TRƯỜNG CỦA DÒNG ĐIỆN CHẠY TRONG DÂY DẪN THẲNG DÀI.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61988" y="1690799"/>
            <a:ext cx="6231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* </a:t>
            </a:r>
            <a:r>
              <a:rPr lang="en-US" altLang="en-US" sz="1800" b="1" dirty="0" err="1">
                <a:solidFill>
                  <a:srgbClr val="FF0066"/>
                </a:solidFill>
                <a:latin typeface=".VnTime" pitchFamily="34" charset="0"/>
              </a:rPr>
              <a:t>Kết</a:t>
            </a: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.VnTime" pitchFamily="34" charset="0"/>
              </a:rPr>
              <a:t>luận</a:t>
            </a: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: 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:</a:t>
            </a:r>
            <a:r>
              <a:rPr lang="en-US" altLang="en-US" sz="1800" b="1" dirty="0">
                <a:solidFill>
                  <a:srgbClr val="FF0066"/>
                </a:solidFill>
                <a:latin typeface=".VnTime" pitchFamily="34" charset="0"/>
              </a:rPr>
              <a:t>   </a:t>
            </a:r>
          </a:p>
        </p:txBody>
      </p:sp>
      <p:sp>
        <p:nvSpPr>
          <p:cNvPr id="6149" name="Text Box 27"/>
          <p:cNvSpPr txBox="1">
            <a:spLocks noChangeArrowheads="1"/>
          </p:cNvSpPr>
          <p:nvPr/>
        </p:nvSpPr>
        <p:spPr bwMode="auto">
          <a:xfrm flipV="1">
            <a:off x="1885950" y="3125391"/>
            <a:ext cx="4452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>
              <a:latin typeface=".VnTime" pitchFamily="34" charset="0"/>
            </a:endParaRPr>
          </a:p>
        </p:txBody>
      </p:sp>
      <p:sp>
        <p:nvSpPr>
          <p:cNvPr id="6150" name="Text Box 28"/>
          <p:cNvSpPr txBox="1">
            <a:spLocks noChangeArrowheads="1"/>
          </p:cNvSpPr>
          <p:nvPr/>
        </p:nvSpPr>
        <p:spPr bwMode="auto">
          <a:xfrm>
            <a:off x="1885950" y="2677716"/>
            <a:ext cx="4452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>
              <a:latin typeface=".VnTime" pitchFamily="34" charset="0"/>
            </a:endParaRPr>
          </a:p>
        </p:txBody>
      </p:sp>
      <p:graphicFrame>
        <p:nvGraphicFramePr>
          <p:cNvPr id="6151" name="Object 29"/>
          <p:cNvGraphicFramePr>
            <a:graphicFrameLocks noChangeAspect="1"/>
          </p:cNvGraphicFramePr>
          <p:nvPr/>
        </p:nvGraphicFramePr>
        <p:xfrm>
          <a:off x="3777854" y="3507581"/>
          <a:ext cx="110728" cy="1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615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854" y="3507581"/>
                        <a:ext cx="110728" cy="172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827610" y="2533646"/>
            <a:ext cx="1000125" cy="368941"/>
            <a:chOff x="240" y="2496"/>
            <a:chExt cx="816" cy="427"/>
          </a:xfrm>
        </p:grpSpPr>
        <p:grpSp>
          <p:nvGrpSpPr>
            <p:cNvPr id="6160" name="Group 31"/>
            <p:cNvGrpSpPr>
              <a:grpSpLocks/>
            </p:cNvGrpSpPr>
            <p:nvPr/>
          </p:nvGrpSpPr>
          <p:grpSpPr bwMode="auto">
            <a:xfrm>
              <a:off x="240" y="2496"/>
              <a:ext cx="480" cy="427"/>
              <a:chOff x="240" y="2496"/>
              <a:chExt cx="480" cy="427"/>
            </a:xfrm>
          </p:grpSpPr>
          <p:sp>
            <p:nvSpPr>
              <p:cNvPr id="6162" name="Text Box 32"/>
              <p:cNvSpPr txBox="1">
                <a:spLocks noChangeArrowheads="1"/>
              </p:cNvSpPr>
              <p:nvPr/>
            </p:nvSpPr>
            <p:spPr bwMode="auto">
              <a:xfrm>
                <a:off x="240" y="2496"/>
                <a:ext cx="4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63" name="Line 33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6161" name="Text Box 34"/>
            <p:cNvSpPr txBox="1">
              <a:spLocks noChangeArrowheads="1"/>
            </p:cNvSpPr>
            <p:nvPr/>
          </p:nvSpPr>
          <p:spPr bwMode="auto">
            <a:xfrm>
              <a:off x="480" y="2544"/>
              <a:ext cx="57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 b="1"/>
                <a:t>Có :</a:t>
              </a:r>
            </a:p>
          </p:txBody>
        </p:sp>
      </p:grp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772716" y="2952311"/>
            <a:ext cx="4156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+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1800" dirty="0">
                <a:latin typeface="Times New Roman" panose="02020603050405020304" pitchFamily="18" charset="0"/>
              </a:rPr>
              <a:t>: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đang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1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772716" y="3391436"/>
            <a:ext cx="623411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+ </a:t>
            </a:r>
            <a:r>
              <a:rPr lang="en-US" altLang="en-US" sz="1800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1800" dirty="0">
                <a:latin typeface="Times New Roman" panose="02020603050405020304" pitchFamily="18" charset="0"/>
              </a:rPr>
              <a:t>: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Trùng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tiếp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tuyến</a:t>
            </a: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sức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1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784623" y="4038600"/>
            <a:ext cx="573047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+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Chiều</a:t>
            </a:r>
            <a:r>
              <a:rPr lang="en-US" altLang="en-US" sz="1800" dirty="0">
                <a:latin typeface="Times New Roman" panose="02020603050405020304" pitchFamily="18" charset="0"/>
              </a:rPr>
              <a:t>: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cùng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chiều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sức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latin typeface="Times New Roman" panose="02020603050405020304" pitchFamily="18" charset="0"/>
              </a:rPr>
              <a:t>đó</a:t>
            </a:r>
            <a:endParaRPr lang="en-US" altLang="en-US" sz="18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1800" dirty="0" err="1" smtClean="0">
                <a:latin typeface="Times New Roman" panose="02020603050405020304" pitchFamily="18" charset="0"/>
              </a:rPr>
              <a:t>quy</a:t>
            </a:r>
            <a:r>
              <a:rPr lang="en-US" alt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tắc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nắm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bàn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tay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18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72716" y="4823430"/>
            <a:ext cx="155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+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Độ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1800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792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94166"/>
              </p:ext>
            </p:extLst>
          </p:nvPr>
        </p:nvGraphicFramePr>
        <p:xfrm>
          <a:off x="2331244" y="4667071"/>
          <a:ext cx="152757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799753" imgH="393529" progId="Equation.DSMT4">
                  <p:embed/>
                </p:oleObj>
              </mc:Choice>
              <mc:Fallback>
                <p:oleObj name="Equation" r:id="rId8" imgW="799753" imgH="393529" progId="Equation.DSMT4">
                  <p:embed/>
                  <p:pic>
                    <p:nvPicPr>
                      <p:cNvPr id="3792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244" y="4667071"/>
                        <a:ext cx="152757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661988" y="5421666"/>
            <a:ext cx="6605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  I: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cường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độ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dòng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điện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chạy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dẫn</a:t>
            </a:r>
            <a:r>
              <a:rPr lang="en-US" altLang="en-US" sz="1800" dirty="0">
                <a:latin typeface="Times New Roman" panose="02020603050405020304" pitchFamily="18" charset="0"/>
              </a:rPr>
              <a:t> (A)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1166812" y="5826776"/>
            <a:ext cx="6605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r: Khoảng cách từ dòng điện đến điểm ta xét (m)</a:t>
            </a:r>
          </a:p>
        </p:txBody>
      </p:sp>
    </p:spTree>
    <p:extLst>
      <p:ext uri="{BB962C8B-B14F-4D97-AF65-F5344CB8AC3E}">
        <p14:creationId xmlns:p14="http://schemas.microsoft.com/office/powerpoint/2010/main" val="100166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3" grpId="0"/>
      <p:bldP spid="37924" grpId="0"/>
      <p:bldP spid="37925" grpId="0"/>
      <p:bldP spid="3792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695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.VnTime</vt:lpstr>
      <vt:lpstr>Arial</vt:lpstr>
      <vt:lpstr>Calibri</vt:lpstr>
      <vt:lpstr>Calibri Light</vt:lpstr>
      <vt:lpstr>Cambria Math</vt:lpstr>
      <vt:lpstr>Symbol</vt:lpstr>
      <vt:lpstr>Times New Roman</vt:lpstr>
      <vt:lpstr>VNI-Times</vt:lpstr>
      <vt:lpstr>Office Theme</vt:lpstr>
      <vt:lpstr>Microsoft Equation 3.0</vt:lpstr>
      <vt:lpstr>MathType 5.0 Equation</vt:lpstr>
      <vt:lpstr>MathType 6.0 Equation</vt:lpstr>
      <vt:lpstr>TỪ TRƯỜNG CỦA DÒNG ĐIỆN CHẠY TRONG CÁC DÂY DẪN CÓ HÌNH DẠNG ĐẶC BIỆT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 Huyen Chi</dc:creator>
  <cp:lastModifiedBy>admin</cp:lastModifiedBy>
  <cp:revision>69</cp:revision>
  <dcterms:created xsi:type="dcterms:W3CDTF">2021-03-27T11:07:21Z</dcterms:created>
  <dcterms:modified xsi:type="dcterms:W3CDTF">2023-03-24T11:36:57Z</dcterms:modified>
</cp:coreProperties>
</file>