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79" r:id="rId2"/>
    <p:sldId id="259" r:id="rId3"/>
    <p:sldId id="258" r:id="rId4"/>
    <p:sldId id="260" r:id="rId5"/>
    <p:sldId id="275" r:id="rId6"/>
    <p:sldId id="270" r:id="rId7"/>
    <p:sldId id="271" r:id="rId8"/>
    <p:sldId id="280" r:id="rId9"/>
    <p:sldId id="281" r:id="rId10"/>
    <p:sldId id="282" r:id="rId11"/>
    <p:sldId id="283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9" d="100"/>
          <a:sy n="89" d="100"/>
        </p:scale>
        <p:origin x="1344" y="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601C7C-2A14-46DE-8C4A-BD554CAED3A3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61456C-1D20-4495-A4B1-3449A5FA74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6821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5035A-9FDF-41A5-A40A-4E936A5132A0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FEC44-D89D-4D76-AA45-910BADB12B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335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5035A-9FDF-41A5-A40A-4E936A5132A0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FEC44-D89D-4D76-AA45-910BADB12B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492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5035A-9FDF-41A5-A40A-4E936A5132A0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FEC44-D89D-4D76-AA45-910BADB12B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4284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40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C07664-9166-442E-8D63-B955098CE92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5248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5035A-9FDF-41A5-A40A-4E936A5132A0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FEC44-D89D-4D76-AA45-910BADB12B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806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5035A-9FDF-41A5-A40A-4E936A5132A0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FEC44-D89D-4D76-AA45-910BADB12B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506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5035A-9FDF-41A5-A40A-4E936A5132A0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FEC44-D89D-4D76-AA45-910BADB12B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723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5035A-9FDF-41A5-A40A-4E936A5132A0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FEC44-D89D-4D76-AA45-910BADB12B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183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5035A-9FDF-41A5-A40A-4E936A5132A0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FEC44-D89D-4D76-AA45-910BADB12B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307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5035A-9FDF-41A5-A40A-4E936A5132A0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FEC44-D89D-4D76-AA45-910BADB12B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52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5035A-9FDF-41A5-A40A-4E936A5132A0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FEC44-D89D-4D76-AA45-910BADB12B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186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5035A-9FDF-41A5-A40A-4E936A5132A0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FEC44-D89D-4D76-AA45-910BADB12B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803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5035A-9FDF-41A5-A40A-4E936A5132A0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1FEC44-D89D-4D76-AA45-910BADB12B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218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12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image" Target="../media/image17.jpeg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6.bin"/><Relationship Id="rId10" Type="http://schemas.openxmlformats.org/officeDocument/2006/relationships/image" Target="../media/image16.wmf"/><Relationship Id="rId4" Type="http://schemas.openxmlformats.org/officeDocument/2006/relationships/image" Target="../media/image18.png"/><Relationship Id="rId9" Type="http://schemas.openxmlformats.org/officeDocument/2006/relationships/oleObject" Target="../embeddings/oleObject8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27.png"/><Relationship Id="rId7" Type="http://schemas.openxmlformats.org/officeDocument/2006/relationships/image" Target="../media/image32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5" Type="http://schemas.openxmlformats.org/officeDocument/2006/relationships/image" Target="../media/image7.png"/><Relationship Id="rId10" Type="http://schemas.openxmlformats.org/officeDocument/2006/relationships/image" Target="../media/image35.png"/><Relationship Id="rId4" Type="http://schemas.openxmlformats.org/officeDocument/2006/relationships/image" Target="../media/image28.png"/><Relationship Id="rId9" Type="http://schemas.openxmlformats.org/officeDocument/2006/relationships/image" Target="../media/image3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oleObject" Target="../embeddings/oleObject1.bin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1.png"/><Relationship Id="rId4" Type="http://schemas.openxmlformats.org/officeDocument/2006/relationships/image" Target="../media/image8.wmf"/><Relationship Id="rId9" Type="http://schemas.openxmlformats.org/officeDocument/2006/relationships/image" Target="../media/image1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3437" y="1579110"/>
            <a:ext cx="7772400" cy="3389193"/>
          </a:xfrm>
        </p:spPr>
        <p:txBody>
          <a:bodyPr>
            <a:normAutofit fontScale="90000"/>
          </a:bodyPr>
          <a:lstStyle/>
          <a:p>
            <a:r>
              <a:rPr lang="en-US" altLang="en-US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 TRƯỜNG CỦA DÒNG ĐIỆN CHẠY TRONG CÁC DÂY DẪN CÓ HÌNH DẠNG ĐẶC BIỆT</a:t>
            </a:r>
            <a:endParaRPr lang="en-US" sz="5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5826" y="1028455"/>
            <a:ext cx="83676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LỰC TỪ- </a:t>
            </a:r>
            <a:r>
              <a:rPr lang="en-US" sz="5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 ỨNG TỪ</a:t>
            </a:r>
            <a:endParaRPr lang="en-US" sz="5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957355" y="5648053"/>
            <a:ext cx="548640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35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3183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41"/>
          <p:cNvGrpSpPr>
            <a:grpSpLocks/>
          </p:cNvGrpSpPr>
          <p:nvPr/>
        </p:nvGrpSpPr>
        <p:grpSpPr bwMode="auto">
          <a:xfrm>
            <a:off x="5945871" y="2049909"/>
            <a:ext cx="2634854" cy="2774667"/>
            <a:chOff x="3402" y="1200"/>
            <a:chExt cx="1686" cy="2243"/>
          </a:xfrm>
        </p:grpSpPr>
        <p:sp>
          <p:nvSpPr>
            <p:cNvPr id="11280" name="Text Box 6"/>
            <p:cNvSpPr txBox="1">
              <a:spLocks noChangeArrowheads="1"/>
            </p:cNvSpPr>
            <p:nvPr/>
          </p:nvSpPr>
          <p:spPr bwMode="auto">
            <a:xfrm>
              <a:off x="4300" y="1232"/>
              <a:ext cx="189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800" b="1" i="1">
                  <a:solidFill>
                    <a:srgbClr val="FF0000"/>
                  </a:solidFill>
                  <a:latin typeface="VNI-Times" pitchFamily="2" charset="0"/>
                </a:rPr>
                <a:t>I</a:t>
              </a:r>
            </a:p>
          </p:txBody>
        </p:sp>
        <p:sp>
          <p:nvSpPr>
            <p:cNvPr id="11281" name="Line 7"/>
            <p:cNvSpPr>
              <a:spLocks noChangeShapeType="1"/>
            </p:cNvSpPr>
            <p:nvPr/>
          </p:nvSpPr>
          <p:spPr bwMode="auto">
            <a:xfrm>
              <a:off x="4176" y="1200"/>
              <a:ext cx="162" cy="0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1282" name="Line 8"/>
            <p:cNvSpPr>
              <a:spLocks noChangeShapeType="1"/>
            </p:cNvSpPr>
            <p:nvPr/>
          </p:nvSpPr>
          <p:spPr bwMode="auto">
            <a:xfrm flipH="1">
              <a:off x="4080" y="2976"/>
              <a:ext cx="162" cy="0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1283" name="Text Box 9"/>
            <p:cNvSpPr txBox="1">
              <a:spLocks noChangeArrowheads="1"/>
            </p:cNvSpPr>
            <p:nvPr/>
          </p:nvSpPr>
          <p:spPr bwMode="auto">
            <a:xfrm>
              <a:off x="4224" y="2112"/>
              <a:ext cx="259" cy="2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350" b="1" i="1">
                  <a:solidFill>
                    <a:srgbClr val="FF0000"/>
                  </a:solidFill>
                  <a:latin typeface="VNI-Times" pitchFamily="2" charset="0"/>
                </a:rPr>
                <a:t>O</a:t>
              </a:r>
            </a:p>
          </p:txBody>
        </p:sp>
        <p:sp>
          <p:nvSpPr>
            <p:cNvPr id="11284" name="Oval 10"/>
            <p:cNvSpPr>
              <a:spLocks noChangeArrowheads="1"/>
            </p:cNvSpPr>
            <p:nvPr/>
          </p:nvSpPr>
          <p:spPr bwMode="auto">
            <a:xfrm>
              <a:off x="3402" y="1200"/>
              <a:ext cx="1686" cy="1772"/>
            </a:xfrm>
            <a:prstGeom prst="ellipse">
              <a:avLst/>
            </a:prstGeom>
            <a:noFill/>
            <a:ln w="5080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350"/>
            </a:p>
          </p:txBody>
        </p:sp>
        <p:grpSp>
          <p:nvGrpSpPr>
            <p:cNvPr id="11285" name="Group 11"/>
            <p:cNvGrpSpPr>
              <a:grpSpLocks/>
            </p:cNvGrpSpPr>
            <p:nvPr/>
          </p:nvGrpSpPr>
          <p:grpSpPr bwMode="auto">
            <a:xfrm>
              <a:off x="4032" y="1728"/>
              <a:ext cx="576" cy="336"/>
              <a:chOff x="2472" y="1842"/>
              <a:chExt cx="552" cy="447"/>
            </a:xfrm>
          </p:grpSpPr>
          <p:grpSp>
            <p:nvGrpSpPr>
              <p:cNvPr id="11293" name="Group 12"/>
              <p:cNvGrpSpPr>
                <a:grpSpLocks/>
              </p:cNvGrpSpPr>
              <p:nvPr/>
            </p:nvGrpSpPr>
            <p:grpSpPr bwMode="auto">
              <a:xfrm>
                <a:off x="2472" y="1842"/>
                <a:ext cx="552" cy="447"/>
                <a:chOff x="2472" y="1842"/>
                <a:chExt cx="409" cy="447"/>
              </a:xfrm>
            </p:grpSpPr>
            <p:grpSp>
              <p:nvGrpSpPr>
                <p:cNvPr id="11295" name="Group 13"/>
                <p:cNvGrpSpPr>
                  <a:grpSpLocks/>
                </p:cNvGrpSpPr>
                <p:nvPr/>
              </p:nvGrpSpPr>
              <p:grpSpPr bwMode="auto">
                <a:xfrm>
                  <a:off x="2472" y="1842"/>
                  <a:ext cx="409" cy="447"/>
                  <a:chOff x="4558" y="300"/>
                  <a:chExt cx="409" cy="447"/>
                </a:xfrm>
              </p:grpSpPr>
              <p:sp>
                <p:nvSpPr>
                  <p:cNvPr id="11297" name="Text Box 1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604" y="300"/>
                    <a:ext cx="363" cy="44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>
                      <a:spcBef>
                        <a:spcPct val="50000"/>
                      </a:spcBef>
                      <a:buFontTx/>
                      <a:buNone/>
                    </a:pPr>
                    <a:r>
                      <a:rPr lang="en-US" altLang="en-US" sz="2100" b="1">
                        <a:latin typeface="VNI-Times" pitchFamily="2" charset="0"/>
                      </a:rPr>
                      <a:t>B</a:t>
                    </a:r>
                    <a:r>
                      <a:rPr lang="en-US" altLang="en-US" sz="2100" b="1" baseline="-25000">
                        <a:latin typeface="VNI-Times" pitchFamily="2" charset="0"/>
                      </a:rPr>
                      <a:t>O</a:t>
                    </a:r>
                    <a:endParaRPr lang="en-US" altLang="en-US" sz="2100" b="1">
                      <a:latin typeface="VNI-Times" pitchFamily="2" charset="0"/>
                    </a:endParaRPr>
                  </a:p>
                </p:txBody>
              </p:sp>
              <p:sp>
                <p:nvSpPr>
                  <p:cNvPr id="11298" name="Line 15"/>
                  <p:cNvSpPr>
                    <a:spLocks noChangeShapeType="1"/>
                  </p:cNvSpPr>
                  <p:nvPr/>
                </p:nvSpPr>
                <p:spPr bwMode="auto">
                  <a:xfrm>
                    <a:off x="4558" y="346"/>
                    <a:ext cx="363" cy="0"/>
                  </a:xfrm>
                  <a:prstGeom prst="line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91240B29-F687-4F45-9708-019B960494DF}">
                      <a14:hiddenLine xmlns:a14="http://schemas.microsoft.com/office/drawing/2010/main" w="25400">
                        <a:solidFill>
                          <a:srgbClr val="000000"/>
                        </a:solidFill>
                        <a:round/>
                        <a:headEnd/>
                        <a:tailEnd type="triangle" w="med" len="med"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 sz="1350"/>
                  </a:p>
                </p:txBody>
              </p:sp>
            </p:grpSp>
            <p:sp>
              <p:nvSpPr>
                <p:cNvPr id="11296" name="Line 16"/>
                <p:cNvSpPr>
                  <a:spLocks noChangeShapeType="1"/>
                </p:cNvSpPr>
                <p:nvPr/>
              </p:nvSpPr>
              <p:spPr bwMode="auto">
                <a:xfrm>
                  <a:off x="2517" y="1888"/>
                  <a:ext cx="318" cy="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round/>
                      <a:headEnd/>
                      <a:tailEnd type="triangle" w="med" len="med"/>
                    </a14:hiddenLine>
                  </a:ext>
                </a:extLst>
              </p:spPr>
              <p:txBody>
                <a:bodyPr/>
                <a:lstStyle/>
                <a:p>
                  <a:endParaRPr lang="en-US" sz="1350"/>
                </a:p>
              </p:txBody>
            </p:sp>
          </p:grpSp>
          <p:sp>
            <p:nvSpPr>
              <p:cNvPr id="11294" name="Line 17"/>
              <p:cNvSpPr>
                <a:spLocks noChangeShapeType="1"/>
              </p:cNvSpPr>
              <p:nvPr/>
            </p:nvSpPr>
            <p:spPr bwMode="auto">
              <a:xfrm flipV="1">
                <a:off x="2556" y="1872"/>
                <a:ext cx="240" cy="9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350"/>
              </a:p>
            </p:txBody>
          </p:sp>
        </p:grpSp>
        <p:sp>
          <p:nvSpPr>
            <p:cNvPr id="11286" name="Text Box 18"/>
            <p:cNvSpPr txBox="1">
              <a:spLocks noChangeArrowheads="1"/>
            </p:cNvSpPr>
            <p:nvPr/>
          </p:nvSpPr>
          <p:spPr bwMode="auto">
            <a:xfrm>
              <a:off x="3792" y="3144"/>
              <a:ext cx="960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800" b="1">
                  <a:solidFill>
                    <a:srgbClr val="FF0000"/>
                  </a:solidFill>
                  <a:latin typeface="Times New Roman" panose="02020603050405020304" pitchFamily="18" charset="0"/>
                </a:rPr>
                <a:t>Mặt Nam</a:t>
              </a:r>
              <a:r>
                <a:rPr lang="en-US" altLang="en-US" sz="1800" b="1">
                  <a:latin typeface="Times New Roman" panose="02020603050405020304" pitchFamily="18" charset="0"/>
                </a:rPr>
                <a:t> </a:t>
              </a:r>
            </a:p>
          </p:txBody>
        </p:sp>
        <p:grpSp>
          <p:nvGrpSpPr>
            <p:cNvPr id="11287" name="Group 19"/>
            <p:cNvGrpSpPr>
              <a:grpSpLocks/>
            </p:cNvGrpSpPr>
            <p:nvPr/>
          </p:nvGrpSpPr>
          <p:grpSpPr bwMode="auto">
            <a:xfrm>
              <a:off x="4176" y="2016"/>
              <a:ext cx="171" cy="180"/>
              <a:chOff x="720" y="1920"/>
              <a:chExt cx="240" cy="240"/>
            </a:xfrm>
          </p:grpSpPr>
          <p:sp>
            <p:nvSpPr>
              <p:cNvPr id="11290" name="Oval 20"/>
              <p:cNvSpPr>
                <a:spLocks noChangeArrowheads="1"/>
              </p:cNvSpPr>
              <p:nvPr/>
            </p:nvSpPr>
            <p:spPr bwMode="auto">
              <a:xfrm>
                <a:off x="720" y="1920"/>
                <a:ext cx="240" cy="240"/>
              </a:xfrm>
              <a:prstGeom prst="ellipse">
                <a:avLst/>
              </a:prstGeom>
              <a:solidFill>
                <a:schemeClr val="accent1">
                  <a:alpha val="72156"/>
                </a:schemeClr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US" altLang="en-US" sz="2400" b="1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291" name="Line 21"/>
              <p:cNvSpPr>
                <a:spLocks noChangeShapeType="1"/>
              </p:cNvSpPr>
              <p:nvPr/>
            </p:nvSpPr>
            <p:spPr bwMode="auto">
              <a:xfrm>
                <a:off x="768" y="1968"/>
                <a:ext cx="144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1350"/>
              </a:p>
            </p:txBody>
          </p:sp>
          <p:sp>
            <p:nvSpPr>
              <p:cNvPr id="11292" name="Line 22"/>
              <p:cNvSpPr>
                <a:spLocks noChangeShapeType="1"/>
              </p:cNvSpPr>
              <p:nvPr/>
            </p:nvSpPr>
            <p:spPr bwMode="auto">
              <a:xfrm flipV="1">
                <a:off x="768" y="1968"/>
                <a:ext cx="144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1350"/>
              </a:p>
            </p:txBody>
          </p:sp>
        </p:grpSp>
        <p:sp>
          <p:nvSpPr>
            <p:cNvPr id="11288" name="Line 23"/>
            <p:cNvSpPr>
              <a:spLocks noChangeShapeType="1"/>
            </p:cNvSpPr>
            <p:nvPr/>
          </p:nvSpPr>
          <p:spPr bwMode="auto">
            <a:xfrm>
              <a:off x="4272" y="2112"/>
              <a:ext cx="816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 type="oval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1289" name="Text Box 24"/>
            <p:cNvSpPr txBox="1">
              <a:spLocks noChangeArrowheads="1"/>
            </p:cNvSpPr>
            <p:nvPr/>
          </p:nvSpPr>
          <p:spPr bwMode="auto">
            <a:xfrm>
              <a:off x="4656" y="1872"/>
              <a:ext cx="288" cy="2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350">
                  <a:solidFill>
                    <a:srgbClr val="FF0000"/>
                  </a:solidFill>
                </a:rPr>
                <a:t>R</a:t>
              </a:r>
            </a:p>
          </p:txBody>
        </p:sp>
      </p:grpSp>
      <p:sp>
        <p:nvSpPr>
          <p:cNvPr id="34858" name="Text Box 42"/>
          <p:cNvSpPr txBox="1">
            <a:spLocks noChangeArrowheads="1"/>
          </p:cNvSpPr>
          <p:nvPr/>
        </p:nvSpPr>
        <p:spPr bwMode="auto">
          <a:xfrm>
            <a:off x="520303" y="1065323"/>
            <a:ext cx="510063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 err="1"/>
              <a:t>Vậy</a:t>
            </a:r>
            <a:r>
              <a:rPr lang="en-US" altLang="en-US" sz="1800" dirty="0"/>
              <a:t> </a:t>
            </a:r>
            <a:r>
              <a:rPr lang="en-US" altLang="en-US" sz="1800" dirty="0" err="1"/>
              <a:t>cảm</a:t>
            </a:r>
            <a:r>
              <a:rPr lang="en-US" altLang="en-US" sz="1800" dirty="0"/>
              <a:t> </a:t>
            </a:r>
            <a:r>
              <a:rPr lang="en-US" altLang="en-US" sz="1800" dirty="0" err="1"/>
              <a:t>ứng</a:t>
            </a:r>
            <a:r>
              <a:rPr lang="en-US" altLang="en-US" sz="1800" dirty="0"/>
              <a:t> </a:t>
            </a:r>
            <a:r>
              <a:rPr lang="en-US" altLang="en-US" sz="1800" dirty="0" err="1"/>
              <a:t>từ</a:t>
            </a:r>
            <a:r>
              <a:rPr lang="en-US" altLang="en-US" sz="1800" dirty="0"/>
              <a:t> </a:t>
            </a:r>
            <a:r>
              <a:rPr lang="en-US" altLang="en-US" sz="1800" dirty="0" err="1"/>
              <a:t>tại</a:t>
            </a:r>
            <a:r>
              <a:rPr lang="en-US" altLang="en-US" sz="1800" dirty="0"/>
              <a:t> </a:t>
            </a:r>
            <a:r>
              <a:rPr lang="en-US" altLang="en-US" sz="1800" dirty="0" err="1"/>
              <a:t>tâm</a:t>
            </a:r>
            <a:r>
              <a:rPr lang="en-US" altLang="en-US" sz="1800" dirty="0"/>
              <a:t> O </a:t>
            </a:r>
            <a:r>
              <a:rPr lang="en-US" altLang="en-US" sz="1800" dirty="0" err="1"/>
              <a:t>của</a:t>
            </a:r>
            <a:r>
              <a:rPr lang="en-US" altLang="en-US" sz="1800" dirty="0"/>
              <a:t> </a:t>
            </a:r>
            <a:r>
              <a:rPr lang="en-US" altLang="en-US" sz="1800" dirty="0" err="1"/>
              <a:t>dòng</a:t>
            </a:r>
            <a:r>
              <a:rPr lang="en-US" altLang="en-US" sz="1800" dirty="0"/>
              <a:t> </a:t>
            </a:r>
            <a:r>
              <a:rPr lang="en-US" altLang="en-US" sz="1800" dirty="0" err="1"/>
              <a:t>điện</a:t>
            </a:r>
            <a:r>
              <a:rPr lang="en-US" altLang="en-US" sz="1800" dirty="0"/>
              <a:t> </a:t>
            </a:r>
            <a:r>
              <a:rPr lang="en-US" altLang="en-US" sz="1800" dirty="0" err="1"/>
              <a:t>tròn</a:t>
            </a:r>
            <a:r>
              <a:rPr lang="en-US" altLang="en-US" sz="1800" dirty="0"/>
              <a:t> </a:t>
            </a:r>
            <a:r>
              <a:rPr lang="en-US" altLang="en-US" sz="1800" dirty="0" err="1"/>
              <a:t>có</a:t>
            </a:r>
            <a:r>
              <a:rPr lang="en-US" altLang="en-US" sz="1800" dirty="0"/>
              <a:t>: </a:t>
            </a:r>
          </a:p>
        </p:txBody>
      </p:sp>
      <p:sp>
        <p:nvSpPr>
          <p:cNvPr id="34859" name="Text Box 43"/>
          <p:cNvSpPr txBox="1">
            <a:spLocks noChangeArrowheads="1"/>
          </p:cNvSpPr>
          <p:nvPr/>
        </p:nvSpPr>
        <p:spPr bwMode="auto">
          <a:xfrm>
            <a:off x="823732" y="1745545"/>
            <a:ext cx="159166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/>
              <a:t>+ </a:t>
            </a:r>
            <a:r>
              <a:rPr lang="en-US" altLang="en-US" sz="1800" dirty="0" err="1"/>
              <a:t>Điểm</a:t>
            </a:r>
            <a:r>
              <a:rPr lang="en-US" altLang="en-US" sz="1800" dirty="0"/>
              <a:t> </a:t>
            </a:r>
            <a:r>
              <a:rPr lang="en-US" altLang="en-US" sz="1800" dirty="0" err="1"/>
              <a:t>đặt</a:t>
            </a:r>
            <a:r>
              <a:rPr lang="en-US" altLang="en-US" sz="1800" dirty="0"/>
              <a:t>:</a:t>
            </a:r>
          </a:p>
        </p:txBody>
      </p:sp>
      <p:sp>
        <p:nvSpPr>
          <p:cNvPr id="34860" name="Text Box 44"/>
          <p:cNvSpPr txBox="1">
            <a:spLocks noChangeArrowheads="1"/>
          </p:cNvSpPr>
          <p:nvPr/>
        </p:nvSpPr>
        <p:spPr bwMode="auto">
          <a:xfrm>
            <a:off x="2415396" y="1771991"/>
            <a:ext cx="4050506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350" dirty="0" err="1"/>
              <a:t>Tại</a:t>
            </a:r>
            <a:r>
              <a:rPr lang="en-US" altLang="en-US" sz="1350" dirty="0"/>
              <a:t> </a:t>
            </a:r>
            <a:r>
              <a:rPr lang="en-US" altLang="en-US" sz="1350" dirty="0" err="1"/>
              <a:t>tâm</a:t>
            </a:r>
            <a:r>
              <a:rPr lang="en-US" altLang="en-US" sz="1350" dirty="0"/>
              <a:t> O </a:t>
            </a:r>
            <a:r>
              <a:rPr lang="en-US" altLang="en-US" sz="1350" dirty="0" err="1"/>
              <a:t>của</a:t>
            </a:r>
            <a:r>
              <a:rPr lang="en-US" altLang="en-US" sz="1350" dirty="0"/>
              <a:t> </a:t>
            </a:r>
            <a:r>
              <a:rPr lang="en-US" altLang="en-US" sz="1350" dirty="0" err="1"/>
              <a:t>dòng</a:t>
            </a:r>
            <a:r>
              <a:rPr lang="en-US" altLang="en-US" sz="1350" dirty="0"/>
              <a:t> </a:t>
            </a:r>
            <a:r>
              <a:rPr lang="en-US" altLang="en-US" sz="1350" dirty="0" err="1"/>
              <a:t>điện</a:t>
            </a:r>
            <a:endParaRPr lang="en-US" altLang="en-US" sz="1350" dirty="0"/>
          </a:p>
        </p:txBody>
      </p:sp>
      <p:sp>
        <p:nvSpPr>
          <p:cNvPr id="34861" name="Text Box 45"/>
          <p:cNvSpPr txBox="1">
            <a:spLocks noChangeArrowheads="1"/>
          </p:cNvSpPr>
          <p:nvPr/>
        </p:nvSpPr>
        <p:spPr bwMode="auto">
          <a:xfrm>
            <a:off x="842671" y="2533614"/>
            <a:ext cx="137454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 smtClean="0"/>
              <a:t>+ </a:t>
            </a:r>
            <a:r>
              <a:rPr lang="en-US" altLang="en-US" sz="1800" dirty="0" err="1" smtClean="0"/>
              <a:t>Phương</a:t>
            </a:r>
            <a:r>
              <a:rPr lang="en-US" altLang="en-US" sz="1800" dirty="0"/>
              <a:t>:</a:t>
            </a:r>
          </a:p>
        </p:txBody>
      </p:sp>
      <p:sp>
        <p:nvSpPr>
          <p:cNvPr id="34862" name="Text Box 46"/>
          <p:cNvSpPr txBox="1">
            <a:spLocks noChangeArrowheads="1"/>
          </p:cNvSpPr>
          <p:nvPr/>
        </p:nvSpPr>
        <p:spPr bwMode="auto">
          <a:xfrm>
            <a:off x="2068712" y="2250215"/>
            <a:ext cx="4425553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350" dirty="0" err="1"/>
              <a:t>Vuông</a:t>
            </a:r>
            <a:r>
              <a:rPr lang="en-US" altLang="en-US" sz="1350" dirty="0"/>
              <a:t> </a:t>
            </a:r>
            <a:r>
              <a:rPr lang="en-US" altLang="en-US" sz="1350" dirty="0" err="1"/>
              <a:t>góc</a:t>
            </a:r>
            <a:r>
              <a:rPr lang="en-US" altLang="en-US" sz="1350" dirty="0"/>
              <a:t> </a:t>
            </a:r>
            <a:r>
              <a:rPr lang="en-US" altLang="en-US" sz="1350" dirty="0" err="1"/>
              <a:t>với</a:t>
            </a:r>
            <a:r>
              <a:rPr lang="en-US" altLang="en-US" sz="1350" dirty="0"/>
              <a:t> </a:t>
            </a:r>
            <a:r>
              <a:rPr lang="en-US" altLang="en-US" sz="1350" dirty="0" err="1"/>
              <a:t>mặt</a:t>
            </a:r>
            <a:r>
              <a:rPr lang="en-US" altLang="en-US" sz="1350" dirty="0"/>
              <a:t> </a:t>
            </a:r>
            <a:r>
              <a:rPr lang="en-US" altLang="en-US" sz="1350" dirty="0" err="1"/>
              <a:t>phẳng</a:t>
            </a:r>
            <a:r>
              <a:rPr lang="en-US" altLang="en-US" sz="1350" dirty="0"/>
              <a:t> </a:t>
            </a:r>
            <a:r>
              <a:rPr lang="en-US" altLang="en-US" sz="1350" dirty="0" err="1"/>
              <a:t>chứa</a:t>
            </a:r>
            <a:r>
              <a:rPr lang="en-US" altLang="en-US" sz="1350" dirty="0"/>
              <a:t> </a:t>
            </a:r>
            <a:r>
              <a:rPr lang="en-US" altLang="en-US" sz="1350" dirty="0" err="1"/>
              <a:t>dòng</a:t>
            </a:r>
            <a:r>
              <a:rPr lang="en-US" altLang="en-US" sz="1350" dirty="0"/>
              <a:t> </a:t>
            </a:r>
            <a:r>
              <a:rPr lang="en-US" altLang="en-US" sz="1350" dirty="0" err="1"/>
              <a:t>điện</a:t>
            </a:r>
            <a:endParaRPr lang="en-US" altLang="en-US" sz="1350" dirty="0"/>
          </a:p>
        </p:txBody>
      </p:sp>
      <p:sp>
        <p:nvSpPr>
          <p:cNvPr id="34863" name="Text Box 47"/>
          <p:cNvSpPr txBox="1">
            <a:spLocks noChangeArrowheads="1"/>
          </p:cNvSpPr>
          <p:nvPr/>
        </p:nvSpPr>
        <p:spPr bwMode="auto">
          <a:xfrm>
            <a:off x="821715" y="2164471"/>
            <a:ext cx="112514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/>
              <a:t>+ </a:t>
            </a:r>
            <a:r>
              <a:rPr lang="en-US" altLang="en-US" sz="1800" dirty="0" err="1"/>
              <a:t>Chiều</a:t>
            </a:r>
            <a:r>
              <a:rPr lang="en-US" altLang="en-US" sz="1800" dirty="0"/>
              <a:t>:</a:t>
            </a:r>
          </a:p>
        </p:txBody>
      </p:sp>
      <p:sp>
        <p:nvSpPr>
          <p:cNvPr id="34864" name="Text Box 48"/>
          <p:cNvSpPr txBox="1">
            <a:spLocks noChangeArrowheads="1"/>
          </p:cNvSpPr>
          <p:nvPr/>
        </p:nvSpPr>
        <p:spPr bwMode="auto">
          <a:xfrm>
            <a:off x="2213288" y="2580220"/>
            <a:ext cx="4275535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350" dirty="0"/>
              <a:t>Theo </a:t>
            </a:r>
            <a:r>
              <a:rPr lang="en-US" altLang="en-US" sz="1350" dirty="0" err="1"/>
              <a:t>quy</a:t>
            </a:r>
            <a:r>
              <a:rPr lang="en-US" altLang="en-US" sz="1350" dirty="0"/>
              <a:t> </a:t>
            </a:r>
            <a:r>
              <a:rPr lang="en-US" altLang="en-US" sz="1350" dirty="0" err="1"/>
              <a:t>tắc</a:t>
            </a:r>
            <a:r>
              <a:rPr lang="en-US" altLang="en-US" sz="1350" dirty="0"/>
              <a:t> </a:t>
            </a:r>
            <a:r>
              <a:rPr lang="en-US" altLang="en-US" sz="1350" dirty="0" err="1"/>
              <a:t>vào</a:t>
            </a:r>
            <a:r>
              <a:rPr lang="en-US" altLang="en-US" sz="1350" dirty="0"/>
              <a:t> Nam – </a:t>
            </a:r>
            <a:r>
              <a:rPr lang="en-US" altLang="en-US" sz="1350" dirty="0" err="1"/>
              <a:t>ra</a:t>
            </a:r>
            <a:r>
              <a:rPr lang="en-US" altLang="en-US" sz="1350" dirty="0"/>
              <a:t> </a:t>
            </a:r>
            <a:r>
              <a:rPr lang="en-US" altLang="en-US" sz="1350" dirty="0" err="1"/>
              <a:t>Bắc</a:t>
            </a:r>
            <a:endParaRPr lang="en-US" altLang="en-US" sz="1350" dirty="0"/>
          </a:p>
        </p:txBody>
      </p:sp>
      <p:sp>
        <p:nvSpPr>
          <p:cNvPr id="34865" name="Text Box 49"/>
          <p:cNvSpPr txBox="1">
            <a:spLocks noChangeArrowheads="1"/>
          </p:cNvSpPr>
          <p:nvPr/>
        </p:nvSpPr>
        <p:spPr bwMode="auto">
          <a:xfrm>
            <a:off x="836415" y="3067911"/>
            <a:ext cx="12001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/>
              <a:t>+ </a:t>
            </a:r>
            <a:r>
              <a:rPr lang="en-US" altLang="en-US" sz="1800" dirty="0" err="1"/>
              <a:t>Độ</a:t>
            </a:r>
            <a:r>
              <a:rPr lang="en-US" altLang="en-US" sz="1800" dirty="0"/>
              <a:t> </a:t>
            </a:r>
            <a:r>
              <a:rPr lang="en-US" altLang="en-US" sz="1800" dirty="0" err="1"/>
              <a:t>lớn</a:t>
            </a:r>
            <a:r>
              <a:rPr lang="en-US" altLang="en-US" sz="1800" dirty="0"/>
              <a:t>:</a:t>
            </a:r>
          </a:p>
        </p:txBody>
      </p:sp>
      <p:graphicFrame>
        <p:nvGraphicFramePr>
          <p:cNvPr id="34866" name="Object 5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2260558"/>
              </p:ext>
            </p:extLst>
          </p:nvPr>
        </p:nvGraphicFramePr>
        <p:xfrm>
          <a:off x="2571080" y="3054302"/>
          <a:ext cx="1500188" cy="6357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Equation" r:id="rId3" imgW="926698" imgH="393529" progId="Equation.DSMT4">
                  <p:embed/>
                </p:oleObj>
              </mc:Choice>
              <mc:Fallback>
                <p:oleObj name="Equation" r:id="rId3" imgW="926698" imgH="393529" progId="Equation.DSMT4">
                  <p:embed/>
                  <p:pic>
                    <p:nvPicPr>
                      <p:cNvPr id="34866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1080" y="3054302"/>
                        <a:ext cx="1500188" cy="63579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67" name="Text Box 51"/>
          <p:cNvSpPr txBox="1">
            <a:spLocks noChangeArrowheads="1"/>
          </p:cNvSpPr>
          <p:nvPr/>
        </p:nvSpPr>
        <p:spPr bwMode="auto">
          <a:xfrm>
            <a:off x="1213339" y="3896171"/>
            <a:ext cx="5775722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350" dirty="0" err="1"/>
              <a:t>Với</a:t>
            </a:r>
            <a:r>
              <a:rPr lang="en-US" altLang="en-US" sz="1350" dirty="0"/>
              <a:t> I </a:t>
            </a:r>
            <a:r>
              <a:rPr lang="en-US" altLang="en-US" sz="1350" dirty="0" err="1"/>
              <a:t>là</a:t>
            </a:r>
            <a:r>
              <a:rPr lang="en-US" altLang="en-US" sz="1350" dirty="0"/>
              <a:t> </a:t>
            </a:r>
            <a:r>
              <a:rPr lang="en-US" altLang="en-US" sz="1350" dirty="0" err="1"/>
              <a:t>cường</a:t>
            </a:r>
            <a:r>
              <a:rPr lang="en-US" altLang="en-US" sz="1350" dirty="0"/>
              <a:t> </a:t>
            </a:r>
            <a:r>
              <a:rPr lang="en-US" altLang="en-US" sz="1350" dirty="0" err="1"/>
              <a:t>độ</a:t>
            </a:r>
            <a:r>
              <a:rPr lang="en-US" altLang="en-US" sz="1350" dirty="0"/>
              <a:t> </a:t>
            </a:r>
            <a:r>
              <a:rPr lang="en-US" altLang="en-US" sz="1350" dirty="0" err="1"/>
              <a:t>dòng</a:t>
            </a:r>
            <a:r>
              <a:rPr lang="en-US" altLang="en-US" sz="1350" dirty="0"/>
              <a:t> </a:t>
            </a:r>
            <a:r>
              <a:rPr lang="en-US" altLang="en-US" sz="1350" dirty="0" err="1"/>
              <a:t>điện</a:t>
            </a:r>
            <a:r>
              <a:rPr lang="en-US" altLang="en-US" sz="1350" dirty="0"/>
              <a:t> </a:t>
            </a:r>
            <a:r>
              <a:rPr lang="en-US" altLang="en-US" sz="1350" dirty="0" err="1"/>
              <a:t>chạy</a:t>
            </a:r>
            <a:r>
              <a:rPr lang="en-US" altLang="en-US" sz="1350" dirty="0"/>
              <a:t> </a:t>
            </a:r>
            <a:r>
              <a:rPr lang="en-US" altLang="en-US" sz="1350" dirty="0" err="1"/>
              <a:t>trong</a:t>
            </a:r>
            <a:r>
              <a:rPr lang="en-US" altLang="en-US" sz="1350" dirty="0"/>
              <a:t> </a:t>
            </a:r>
            <a:r>
              <a:rPr lang="en-US" altLang="en-US" sz="1350" dirty="0" err="1"/>
              <a:t>dây</a:t>
            </a:r>
            <a:r>
              <a:rPr lang="en-US" altLang="en-US" sz="1350" dirty="0"/>
              <a:t> </a:t>
            </a:r>
            <a:r>
              <a:rPr lang="en-US" altLang="en-US" sz="1350" dirty="0" err="1"/>
              <a:t>dẫn</a:t>
            </a:r>
            <a:r>
              <a:rPr lang="en-US" altLang="en-US" sz="1350" dirty="0"/>
              <a:t> </a:t>
            </a:r>
            <a:r>
              <a:rPr lang="en-US" altLang="en-US" sz="1350" dirty="0" err="1"/>
              <a:t>tròn</a:t>
            </a:r>
            <a:r>
              <a:rPr lang="en-US" altLang="en-US" sz="1350" dirty="0"/>
              <a:t> (A)</a:t>
            </a:r>
          </a:p>
        </p:txBody>
      </p:sp>
      <p:sp>
        <p:nvSpPr>
          <p:cNvPr id="34869" name="Text Box 53"/>
          <p:cNvSpPr txBox="1">
            <a:spLocks noChangeArrowheads="1"/>
          </p:cNvSpPr>
          <p:nvPr/>
        </p:nvSpPr>
        <p:spPr bwMode="auto">
          <a:xfrm>
            <a:off x="1709492" y="4357412"/>
            <a:ext cx="36004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/>
              <a:t>R </a:t>
            </a:r>
            <a:r>
              <a:rPr lang="en-US" altLang="en-US" sz="1800" dirty="0" err="1"/>
              <a:t>là</a:t>
            </a:r>
            <a:r>
              <a:rPr lang="en-US" altLang="en-US" sz="1800" dirty="0"/>
              <a:t> </a:t>
            </a:r>
            <a:r>
              <a:rPr lang="en-US" altLang="en-US" sz="1800" dirty="0" err="1"/>
              <a:t>bán</a:t>
            </a:r>
            <a:r>
              <a:rPr lang="en-US" altLang="en-US" sz="1800" dirty="0"/>
              <a:t> </a:t>
            </a:r>
            <a:r>
              <a:rPr lang="en-US" altLang="en-US" sz="1800" dirty="0" err="1"/>
              <a:t>kính</a:t>
            </a:r>
            <a:r>
              <a:rPr lang="en-US" altLang="en-US" sz="1800" dirty="0"/>
              <a:t> </a:t>
            </a:r>
            <a:r>
              <a:rPr lang="en-US" altLang="en-US" sz="1800" dirty="0" err="1"/>
              <a:t>khung</a:t>
            </a:r>
            <a:r>
              <a:rPr lang="en-US" altLang="en-US" sz="1800" dirty="0"/>
              <a:t> </a:t>
            </a:r>
            <a:r>
              <a:rPr lang="en-US" altLang="en-US" sz="1800" dirty="0" err="1"/>
              <a:t>dây</a:t>
            </a:r>
            <a:r>
              <a:rPr lang="en-US" altLang="en-US" sz="1800" dirty="0"/>
              <a:t> (m)</a:t>
            </a:r>
          </a:p>
        </p:txBody>
      </p:sp>
      <p:sp>
        <p:nvSpPr>
          <p:cNvPr id="34870" name="Text Box 54"/>
          <p:cNvSpPr txBox="1">
            <a:spLocks noChangeArrowheads="1"/>
          </p:cNvSpPr>
          <p:nvPr/>
        </p:nvSpPr>
        <p:spPr bwMode="auto">
          <a:xfrm>
            <a:off x="1304925" y="5097067"/>
            <a:ext cx="4950619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350" dirty="0" err="1"/>
              <a:t>Nếu</a:t>
            </a:r>
            <a:r>
              <a:rPr lang="en-US" altLang="en-US" sz="1350" dirty="0"/>
              <a:t> </a:t>
            </a:r>
            <a:r>
              <a:rPr lang="en-US" altLang="en-US" sz="1350" dirty="0" err="1"/>
              <a:t>khung</a:t>
            </a:r>
            <a:r>
              <a:rPr lang="en-US" altLang="en-US" sz="1350" dirty="0"/>
              <a:t> </a:t>
            </a:r>
            <a:r>
              <a:rPr lang="en-US" altLang="en-US" sz="1350" dirty="0" err="1"/>
              <a:t>dây</a:t>
            </a:r>
            <a:r>
              <a:rPr lang="en-US" altLang="en-US" sz="1350" dirty="0"/>
              <a:t> </a:t>
            </a:r>
            <a:r>
              <a:rPr lang="en-US" altLang="en-US" sz="1350" dirty="0" err="1"/>
              <a:t>gồm</a:t>
            </a:r>
            <a:r>
              <a:rPr lang="en-US" altLang="en-US" sz="1350" dirty="0"/>
              <a:t> N </a:t>
            </a:r>
            <a:r>
              <a:rPr lang="en-US" altLang="en-US" sz="1350" dirty="0" err="1"/>
              <a:t>vòng</a:t>
            </a:r>
            <a:r>
              <a:rPr lang="en-US" altLang="en-US" sz="1350" dirty="0"/>
              <a:t> </a:t>
            </a:r>
            <a:r>
              <a:rPr lang="en-US" altLang="en-US" sz="1350" dirty="0" err="1"/>
              <a:t>dây</a:t>
            </a:r>
            <a:r>
              <a:rPr lang="en-US" altLang="en-US" sz="1350" dirty="0"/>
              <a:t> </a:t>
            </a:r>
            <a:r>
              <a:rPr lang="en-US" altLang="en-US" sz="1350" dirty="0" err="1" smtClean="0"/>
              <a:t>sát</a:t>
            </a:r>
            <a:r>
              <a:rPr lang="en-US" altLang="en-US" sz="1350" dirty="0" smtClean="0"/>
              <a:t> </a:t>
            </a:r>
            <a:r>
              <a:rPr lang="en-US" altLang="en-US" sz="1350" dirty="0" err="1"/>
              <a:t>nhau</a:t>
            </a:r>
            <a:r>
              <a:rPr lang="en-US" altLang="en-US" sz="1350" dirty="0"/>
              <a:t> </a:t>
            </a:r>
            <a:r>
              <a:rPr lang="en-US" altLang="en-US" sz="1350" dirty="0" err="1"/>
              <a:t>thì</a:t>
            </a:r>
            <a:r>
              <a:rPr lang="en-US" altLang="en-US" sz="1350" dirty="0"/>
              <a:t>:</a:t>
            </a:r>
          </a:p>
        </p:txBody>
      </p:sp>
      <p:graphicFrame>
        <p:nvGraphicFramePr>
          <p:cNvPr id="34871" name="Object 55"/>
          <p:cNvGraphicFramePr>
            <a:graphicFrameLocks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645349287"/>
              </p:ext>
            </p:extLst>
          </p:nvPr>
        </p:nvGraphicFramePr>
        <p:xfrm>
          <a:off x="2068712" y="5524388"/>
          <a:ext cx="1650206" cy="6167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Equation" r:id="rId5" imgW="1054100" imgH="393700" progId="Equation.DSMT4">
                  <p:embed/>
                </p:oleObj>
              </mc:Choice>
              <mc:Fallback>
                <p:oleObj name="Equation" r:id="rId5" imgW="1054100" imgH="393700" progId="Equation.DSMT4">
                  <p:embed/>
                  <p:pic>
                    <p:nvPicPr>
                      <p:cNvPr id="34871" name="Object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8712" y="5524388"/>
                        <a:ext cx="1650206" cy="61674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Text Box 18"/>
          <p:cNvSpPr txBox="1">
            <a:spLocks noChangeArrowheads="1"/>
          </p:cNvSpPr>
          <p:nvPr/>
        </p:nvSpPr>
        <p:spPr bwMode="auto">
          <a:xfrm>
            <a:off x="303610" y="338067"/>
            <a:ext cx="8534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b="1" dirty="0" smtClean="0">
                <a:solidFill>
                  <a:srgbClr val="FF0000"/>
                </a:solidFill>
              </a:rPr>
              <a:t>2. TỪ </a:t>
            </a:r>
            <a:r>
              <a:rPr lang="en-US" altLang="en-US" sz="1600" b="1" dirty="0">
                <a:solidFill>
                  <a:srgbClr val="FF0000"/>
                </a:solidFill>
              </a:rPr>
              <a:t>TRƯỜNG CỦA DÒNG ĐIỆN CHẠY TRONG DÂY DẪN UỐN THÀNH VÒNG TRÒN</a:t>
            </a:r>
            <a:r>
              <a:rPr lang="en-US" altLang="en-US" sz="1600" dirty="0">
                <a:solidFill>
                  <a:srgbClr val="FF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0891567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48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48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48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4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4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4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48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48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48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48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48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48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348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348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348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348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348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348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348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348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348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348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348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348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4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8" dur="80"/>
                                        <p:tgtEl>
                                          <p:spTgt spid="348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9" dur="80"/>
                                        <p:tgtEl>
                                          <p:spTgt spid="348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80"/>
                                        <p:tgtEl>
                                          <p:spTgt spid="348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5" dur="80"/>
                                        <p:tgtEl>
                                          <p:spTgt spid="34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6" dur="80"/>
                                        <p:tgtEl>
                                          <p:spTgt spid="34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80"/>
                                        <p:tgtEl>
                                          <p:spTgt spid="34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2" dur="80"/>
                                        <p:tgtEl>
                                          <p:spTgt spid="348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3" dur="80"/>
                                        <p:tgtEl>
                                          <p:spTgt spid="348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80"/>
                                        <p:tgtEl>
                                          <p:spTgt spid="348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34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4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5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60" grpId="0"/>
      <p:bldP spid="34867" grpId="0"/>
      <p:bldP spid="3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216" name="Picture 40" descr="Tu truong cua dong dien chay trong cac chat ban dan co hinh da0=ng dac biet"/>
          <p:cNvPicPr>
            <a:picLocks noChangeAspect="1" noChangeArrowheads="1"/>
          </p:cNvPicPr>
          <p:nvPr/>
        </p:nvPicPr>
        <p:blipFill>
          <a:blip r:embed="rId3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859" y="949524"/>
            <a:ext cx="4035141" cy="210383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217" name="Picture 4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0810" y="949524"/>
            <a:ext cx="4008834" cy="210383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0218" name="AutoShape 42"/>
          <p:cNvSpPr>
            <a:spLocks noChangeArrowheads="1"/>
          </p:cNvSpPr>
          <p:nvPr/>
        </p:nvSpPr>
        <p:spPr bwMode="auto">
          <a:xfrm rot="10800000">
            <a:off x="5188744" y="2412206"/>
            <a:ext cx="646510" cy="323850"/>
          </a:xfrm>
          <a:custGeom>
            <a:avLst/>
            <a:gdLst>
              <a:gd name="T0" fmla="*/ 2147483646 w 21600"/>
              <a:gd name="T1" fmla="*/ 0 h 21600"/>
              <a:gd name="T2" fmla="*/ 0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1DB4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350"/>
          </a:p>
        </p:txBody>
      </p:sp>
      <p:sp>
        <p:nvSpPr>
          <p:cNvPr id="50219" name="Text Box 43"/>
          <p:cNvSpPr txBox="1">
            <a:spLocks noChangeArrowheads="1"/>
          </p:cNvSpPr>
          <p:nvPr/>
        </p:nvSpPr>
        <p:spPr bwMode="auto">
          <a:xfrm>
            <a:off x="303610" y="3282814"/>
            <a:ext cx="155138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 dirty="0">
                <a:solidFill>
                  <a:srgbClr val="FF0066"/>
                </a:solidFill>
                <a:latin typeface=".VnTime" pitchFamily="34" charset="0"/>
              </a:rPr>
              <a:t>* </a:t>
            </a:r>
            <a:r>
              <a:rPr lang="en-US" altLang="en-US" sz="18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altLang="en-US" sz="18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endParaRPr lang="en-US" altLang="en-US" sz="1800" b="1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220" name="Text Box 44"/>
          <p:cNvSpPr txBox="1">
            <a:spLocks noChangeArrowheads="1"/>
          </p:cNvSpPr>
          <p:nvPr/>
        </p:nvSpPr>
        <p:spPr bwMode="auto">
          <a:xfrm>
            <a:off x="1671042" y="3370385"/>
            <a:ext cx="4978003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350" dirty="0" err="1"/>
              <a:t>Từ</a:t>
            </a:r>
            <a:r>
              <a:rPr lang="en-US" altLang="en-US" sz="1350" dirty="0"/>
              <a:t> </a:t>
            </a:r>
            <a:r>
              <a:rPr lang="en-US" altLang="en-US" sz="1350" dirty="0" err="1"/>
              <a:t>trường</a:t>
            </a:r>
            <a:r>
              <a:rPr lang="en-US" altLang="en-US" sz="1350" dirty="0"/>
              <a:t> </a:t>
            </a:r>
            <a:r>
              <a:rPr lang="en-US" altLang="en-US" sz="1350" dirty="0" err="1"/>
              <a:t>trong</a:t>
            </a:r>
            <a:r>
              <a:rPr lang="en-US" altLang="en-US" sz="1350" dirty="0"/>
              <a:t> </a:t>
            </a:r>
            <a:r>
              <a:rPr lang="en-US" altLang="en-US" sz="1350" dirty="0" err="1"/>
              <a:t>lòng</a:t>
            </a:r>
            <a:r>
              <a:rPr lang="en-US" altLang="en-US" sz="1350" dirty="0"/>
              <a:t> </a:t>
            </a:r>
            <a:r>
              <a:rPr lang="en-US" altLang="en-US" sz="1350" dirty="0" err="1"/>
              <a:t>ống</a:t>
            </a:r>
            <a:r>
              <a:rPr lang="en-US" altLang="en-US" sz="1350" dirty="0"/>
              <a:t> </a:t>
            </a:r>
            <a:r>
              <a:rPr lang="en-US" altLang="en-US" sz="1350" dirty="0" err="1"/>
              <a:t>dây</a:t>
            </a:r>
            <a:r>
              <a:rPr lang="en-US" altLang="en-US" sz="1350" dirty="0"/>
              <a:t> </a:t>
            </a:r>
            <a:r>
              <a:rPr lang="en-US" altLang="en-US" sz="1350" dirty="0" err="1"/>
              <a:t>hình</a:t>
            </a:r>
            <a:r>
              <a:rPr lang="en-US" altLang="en-US" sz="1350" dirty="0"/>
              <a:t> </a:t>
            </a:r>
            <a:r>
              <a:rPr lang="en-US" altLang="en-US" sz="1350" dirty="0" err="1"/>
              <a:t>trụ</a:t>
            </a:r>
            <a:r>
              <a:rPr lang="en-US" altLang="en-US" sz="1350" dirty="0"/>
              <a:t> </a:t>
            </a:r>
            <a:r>
              <a:rPr lang="en-US" altLang="en-US" sz="1350" dirty="0" err="1"/>
              <a:t>là</a:t>
            </a:r>
            <a:r>
              <a:rPr lang="en-US" altLang="en-US" sz="1350" dirty="0"/>
              <a:t> </a:t>
            </a:r>
            <a:r>
              <a:rPr lang="en-US" altLang="en-US" sz="1350" dirty="0" err="1"/>
              <a:t>từ</a:t>
            </a:r>
            <a:r>
              <a:rPr lang="en-US" altLang="en-US" sz="1350" dirty="0"/>
              <a:t> </a:t>
            </a:r>
            <a:r>
              <a:rPr lang="en-US" altLang="en-US" sz="1350" dirty="0" err="1"/>
              <a:t>trường</a:t>
            </a:r>
            <a:r>
              <a:rPr lang="en-US" altLang="en-US" sz="1350" dirty="0"/>
              <a:t> </a:t>
            </a:r>
            <a:r>
              <a:rPr lang="en-US" altLang="en-US" sz="1350" dirty="0" err="1"/>
              <a:t>đều</a:t>
            </a:r>
            <a:r>
              <a:rPr lang="en-US" altLang="en-US" sz="1350" dirty="0"/>
              <a:t>.</a:t>
            </a:r>
          </a:p>
        </p:txBody>
      </p:sp>
      <p:sp>
        <p:nvSpPr>
          <p:cNvPr id="50221" name="Text Box 45"/>
          <p:cNvSpPr txBox="1">
            <a:spLocks noChangeArrowheads="1"/>
          </p:cNvSpPr>
          <p:nvPr/>
        </p:nvSpPr>
        <p:spPr bwMode="auto">
          <a:xfrm>
            <a:off x="303609" y="3681345"/>
            <a:ext cx="155138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altLang="en-US" sz="18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altLang="en-US" sz="18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altLang="en-US" sz="18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0222" name="Text Box 46"/>
          <p:cNvSpPr txBox="1">
            <a:spLocks noChangeArrowheads="1"/>
          </p:cNvSpPr>
          <p:nvPr/>
        </p:nvSpPr>
        <p:spPr bwMode="auto">
          <a:xfrm>
            <a:off x="1509117" y="3767041"/>
            <a:ext cx="7434263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350" dirty="0"/>
              <a:t>* </a:t>
            </a:r>
            <a:r>
              <a:rPr lang="en-US" altLang="en-US" sz="1350" dirty="0" err="1"/>
              <a:t>Véc</a:t>
            </a:r>
            <a:r>
              <a:rPr lang="en-US" altLang="en-US" sz="1350" dirty="0"/>
              <a:t> </a:t>
            </a:r>
            <a:r>
              <a:rPr lang="en-US" altLang="en-US" sz="1350" dirty="0" err="1"/>
              <a:t>tơ</a:t>
            </a:r>
            <a:r>
              <a:rPr lang="en-US" altLang="en-US" sz="1350" dirty="0"/>
              <a:t> </a:t>
            </a:r>
            <a:r>
              <a:rPr lang="en-US" altLang="en-US" sz="1350" dirty="0" err="1"/>
              <a:t>cảm</a:t>
            </a:r>
            <a:r>
              <a:rPr lang="en-US" altLang="en-US" sz="1350" dirty="0"/>
              <a:t> </a:t>
            </a:r>
            <a:r>
              <a:rPr lang="en-US" altLang="en-US" sz="1350" dirty="0" err="1"/>
              <a:t>ứng</a:t>
            </a:r>
            <a:r>
              <a:rPr lang="en-US" altLang="en-US" sz="1350" dirty="0"/>
              <a:t> </a:t>
            </a:r>
            <a:r>
              <a:rPr lang="en-US" altLang="en-US" sz="1350" dirty="0" err="1"/>
              <a:t>từ</a:t>
            </a:r>
            <a:r>
              <a:rPr lang="en-US" altLang="en-US" sz="1350" dirty="0"/>
              <a:t> </a:t>
            </a:r>
            <a:r>
              <a:rPr lang="en-US" altLang="en-US" sz="1350" dirty="0" err="1"/>
              <a:t>trong</a:t>
            </a:r>
            <a:r>
              <a:rPr lang="en-US" altLang="en-US" sz="1350" dirty="0"/>
              <a:t> </a:t>
            </a:r>
            <a:r>
              <a:rPr lang="en-US" altLang="en-US" sz="1350" dirty="0" err="1"/>
              <a:t>lòng</a:t>
            </a:r>
            <a:r>
              <a:rPr lang="en-US" altLang="en-US" sz="1350" dirty="0"/>
              <a:t> </a:t>
            </a:r>
            <a:r>
              <a:rPr lang="en-US" altLang="en-US" sz="1350" dirty="0" err="1"/>
              <a:t>ống</a:t>
            </a:r>
            <a:r>
              <a:rPr lang="en-US" altLang="en-US" sz="1350" dirty="0"/>
              <a:t> </a:t>
            </a:r>
            <a:r>
              <a:rPr lang="en-US" altLang="en-US" sz="1350" dirty="0" err="1"/>
              <a:t>dây</a:t>
            </a:r>
            <a:r>
              <a:rPr lang="en-US" altLang="en-US" sz="1350" dirty="0"/>
              <a:t> </a:t>
            </a:r>
            <a:r>
              <a:rPr lang="en-US" altLang="en-US" sz="1350" dirty="0" err="1"/>
              <a:t>hình</a:t>
            </a:r>
            <a:r>
              <a:rPr lang="en-US" altLang="en-US" sz="1350" dirty="0"/>
              <a:t> </a:t>
            </a:r>
            <a:r>
              <a:rPr lang="en-US" altLang="en-US" sz="1350" dirty="0" err="1"/>
              <a:t>trụ</a:t>
            </a:r>
            <a:r>
              <a:rPr lang="en-US" altLang="en-US" sz="1350" dirty="0"/>
              <a:t> </a:t>
            </a:r>
            <a:r>
              <a:rPr lang="en-US" altLang="en-US" sz="1350" dirty="0" err="1"/>
              <a:t>có</a:t>
            </a:r>
            <a:r>
              <a:rPr lang="en-US" altLang="en-US" sz="1350" dirty="0"/>
              <a:t> </a:t>
            </a:r>
            <a:r>
              <a:rPr lang="en-US" altLang="en-US" sz="1350" dirty="0" err="1"/>
              <a:t>đặc</a:t>
            </a:r>
            <a:r>
              <a:rPr lang="en-US" altLang="en-US" sz="1350" dirty="0"/>
              <a:t> </a:t>
            </a:r>
            <a:r>
              <a:rPr lang="en-US" altLang="en-US" sz="1350" dirty="0" err="1"/>
              <a:t>tính</a:t>
            </a:r>
            <a:r>
              <a:rPr lang="en-US" altLang="en-US" sz="1350" dirty="0"/>
              <a:t> </a:t>
            </a:r>
            <a:r>
              <a:rPr lang="en-US" altLang="en-US" sz="1350" dirty="0" err="1"/>
              <a:t>như</a:t>
            </a:r>
            <a:r>
              <a:rPr lang="en-US" altLang="en-US" sz="1350" dirty="0"/>
              <a:t> </a:t>
            </a:r>
            <a:r>
              <a:rPr lang="en-US" altLang="en-US" sz="1350" dirty="0" err="1"/>
              <a:t>nhau</a:t>
            </a:r>
            <a:r>
              <a:rPr lang="en-US" altLang="en-US" sz="1350" dirty="0"/>
              <a:t> </a:t>
            </a:r>
            <a:r>
              <a:rPr lang="en-US" altLang="en-US" sz="1350" dirty="0" err="1"/>
              <a:t>tại</a:t>
            </a:r>
            <a:r>
              <a:rPr lang="en-US" altLang="en-US" sz="1350" dirty="0"/>
              <a:t> </a:t>
            </a:r>
            <a:r>
              <a:rPr lang="en-US" altLang="en-US" sz="1350" dirty="0" err="1"/>
              <a:t>mọi</a:t>
            </a:r>
            <a:r>
              <a:rPr lang="en-US" altLang="en-US" sz="1350" dirty="0"/>
              <a:t> </a:t>
            </a:r>
            <a:r>
              <a:rPr lang="en-US" altLang="en-US" sz="1350" dirty="0" err="1"/>
              <a:t>điểm</a:t>
            </a:r>
            <a:r>
              <a:rPr lang="en-US" altLang="en-US" sz="1350" dirty="0"/>
              <a:t>.</a:t>
            </a:r>
          </a:p>
        </p:txBody>
      </p:sp>
      <p:sp>
        <p:nvSpPr>
          <p:cNvPr id="50223" name="Text Box 47"/>
          <p:cNvSpPr txBox="1">
            <a:spLocks noChangeArrowheads="1"/>
          </p:cNvSpPr>
          <p:nvPr/>
        </p:nvSpPr>
        <p:spPr bwMode="auto">
          <a:xfrm>
            <a:off x="1835024" y="4094827"/>
            <a:ext cx="3813572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350" dirty="0"/>
              <a:t>* </a:t>
            </a:r>
            <a:r>
              <a:rPr lang="en-US" altLang="en-US" sz="1350" dirty="0" err="1"/>
              <a:t>Có</a:t>
            </a:r>
            <a:r>
              <a:rPr lang="en-US" altLang="en-US" sz="1350" dirty="0"/>
              <a:t> </a:t>
            </a:r>
            <a:r>
              <a:rPr lang="en-US" altLang="en-US" sz="1350" dirty="0" err="1"/>
              <a:t>phương</a:t>
            </a:r>
            <a:r>
              <a:rPr lang="en-US" altLang="en-US" sz="1350" dirty="0"/>
              <a:t>: </a:t>
            </a:r>
            <a:r>
              <a:rPr lang="en-US" altLang="en-US" sz="1350" dirty="0" err="1"/>
              <a:t>trùng</a:t>
            </a:r>
            <a:r>
              <a:rPr lang="en-US" altLang="en-US" sz="1350" dirty="0"/>
              <a:t> </a:t>
            </a:r>
            <a:r>
              <a:rPr lang="en-US" altLang="en-US" sz="1350" dirty="0" err="1"/>
              <a:t>với</a:t>
            </a:r>
            <a:r>
              <a:rPr lang="en-US" altLang="en-US" sz="1350" dirty="0"/>
              <a:t> </a:t>
            </a:r>
            <a:r>
              <a:rPr lang="en-US" altLang="en-US" sz="1350" dirty="0" err="1"/>
              <a:t>trục</a:t>
            </a:r>
            <a:r>
              <a:rPr lang="en-US" altLang="en-US" sz="1350" dirty="0"/>
              <a:t> </a:t>
            </a:r>
            <a:r>
              <a:rPr lang="en-US" altLang="en-US" sz="1350" dirty="0" err="1"/>
              <a:t>của</a:t>
            </a:r>
            <a:r>
              <a:rPr lang="en-US" altLang="en-US" sz="1350" dirty="0"/>
              <a:t> </a:t>
            </a:r>
            <a:r>
              <a:rPr lang="en-US" altLang="en-US" sz="1350" dirty="0" err="1"/>
              <a:t>ống</a:t>
            </a:r>
            <a:r>
              <a:rPr lang="en-US" altLang="en-US" sz="1350" dirty="0"/>
              <a:t> </a:t>
            </a:r>
            <a:r>
              <a:rPr lang="en-US" altLang="en-US" sz="1350" dirty="0" err="1"/>
              <a:t>dây</a:t>
            </a:r>
            <a:r>
              <a:rPr lang="en-US" altLang="en-US" sz="1350" dirty="0"/>
              <a:t>.</a:t>
            </a:r>
          </a:p>
        </p:txBody>
      </p:sp>
      <p:sp>
        <p:nvSpPr>
          <p:cNvPr id="50224" name="Text Box 48"/>
          <p:cNvSpPr txBox="1">
            <a:spLocks noChangeArrowheads="1"/>
          </p:cNvSpPr>
          <p:nvPr/>
        </p:nvSpPr>
        <p:spPr bwMode="auto">
          <a:xfrm>
            <a:off x="1793082" y="4348225"/>
            <a:ext cx="3943350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350" dirty="0"/>
              <a:t>* </a:t>
            </a:r>
            <a:r>
              <a:rPr lang="en-US" altLang="en-US" sz="1350" dirty="0" err="1"/>
              <a:t>Có</a:t>
            </a:r>
            <a:r>
              <a:rPr lang="en-US" altLang="en-US" sz="1350" dirty="0"/>
              <a:t> </a:t>
            </a:r>
            <a:r>
              <a:rPr lang="en-US" altLang="en-US" sz="1350" dirty="0" err="1"/>
              <a:t>chiều</a:t>
            </a:r>
            <a:r>
              <a:rPr lang="en-US" altLang="en-US" sz="1350" dirty="0"/>
              <a:t>: </a:t>
            </a:r>
            <a:r>
              <a:rPr lang="en-US" altLang="en-US" sz="1350" dirty="0" err="1"/>
              <a:t>theo</a:t>
            </a:r>
            <a:r>
              <a:rPr lang="en-US" altLang="en-US" sz="1350" dirty="0"/>
              <a:t> </a:t>
            </a:r>
            <a:r>
              <a:rPr lang="en-US" altLang="en-US" sz="1350" dirty="0" err="1"/>
              <a:t>quy</a:t>
            </a:r>
            <a:r>
              <a:rPr lang="en-US" altLang="en-US" sz="1350" dirty="0"/>
              <a:t> </a:t>
            </a:r>
            <a:r>
              <a:rPr lang="en-US" altLang="en-US" sz="1350" dirty="0" err="1"/>
              <a:t>tắc</a:t>
            </a:r>
            <a:r>
              <a:rPr lang="en-US" altLang="en-US" sz="1350" dirty="0"/>
              <a:t> </a:t>
            </a:r>
            <a:r>
              <a:rPr lang="en-US" altLang="en-US" sz="1350" dirty="0" err="1"/>
              <a:t>vào</a:t>
            </a:r>
            <a:r>
              <a:rPr lang="en-US" altLang="en-US" sz="1350" dirty="0"/>
              <a:t> Nam – </a:t>
            </a:r>
            <a:r>
              <a:rPr lang="en-US" altLang="en-US" sz="1350" dirty="0" err="1"/>
              <a:t>ra</a:t>
            </a:r>
            <a:r>
              <a:rPr lang="en-US" altLang="en-US" sz="1350" dirty="0"/>
              <a:t> </a:t>
            </a:r>
            <a:r>
              <a:rPr lang="en-US" altLang="en-US" sz="1350" dirty="0" err="1"/>
              <a:t>Bắc</a:t>
            </a:r>
            <a:r>
              <a:rPr lang="en-US" altLang="en-US" sz="1350" dirty="0"/>
              <a:t>.</a:t>
            </a:r>
          </a:p>
        </p:txBody>
      </p:sp>
      <p:sp>
        <p:nvSpPr>
          <p:cNvPr id="50225" name="Text Box 49"/>
          <p:cNvSpPr txBox="1">
            <a:spLocks noChangeArrowheads="1"/>
          </p:cNvSpPr>
          <p:nvPr/>
        </p:nvSpPr>
        <p:spPr bwMode="auto">
          <a:xfrm>
            <a:off x="1778614" y="4717427"/>
            <a:ext cx="1228725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350" dirty="0"/>
              <a:t>* </a:t>
            </a:r>
            <a:r>
              <a:rPr lang="en-US" altLang="en-US" sz="1350" dirty="0" err="1"/>
              <a:t>Có</a:t>
            </a:r>
            <a:r>
              <a:rPr lang="en-US" altLang="en-US" sz="1350" dirty="0"/>
              <a:t> </a:t>
            </a:r>
            <a:r>
              <a:rPr lang="en-US" altLang="en-US" sz="1350" dirty="0" err="1"/>
              <a:t>độ</a:t>
            </a:r>
            <a:r>
              <a:rPr lang="en-US" altLang="en-US" sz="1350" dirty="0"/>
              <a:t> </a:t>
            </a:r>
            <a:r>
              <a:rPr lang="en-US" altLang="en-US" sz="1350" dirty="0" err="1"/>
              <a:t>lớn</a:t>
            </a:r>
            <a:r>
              <a:rPr lang="en-US" altLang="en-US" sz="1350" dirty="0"/>
              <a:t>:</a:t>
            </a:r>
          </a:p>
        </p:txBody>
      </p:sp>
      <p:graphicFrame>
        <p:nvGraphicFramePr>
          <p:cNvPr id="50226" name="Object 5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9452703"/>
              </p:ext>
            </p:extLst>
          </p:nvPr>
        </p:nvGraphicFramePr>
        <p:xfrm>
          <a:off x="3028951" y="4572238"/>
          <a:ext cx="1765697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Equation" r:id="rId5" imgW="1040948" imgH="393529" progId="Equation.DSMT4">
                  <p:embed/>
                </p:oleObj>
              </mc:Choice>
              <mc:Fallback>
                <p:oleObj name="Equation" r:id="rId5" imgW="1040948" imgH="393529" progId="Equation.DSMT4">
                  <p:embed/>
                  <p:pic>
                    <p:nvPicPr>
                      <p:cNvPr id="50226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28951" y="4572238"/>
                        <a:ext cx="1765697" cy="666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227" name="AutoShape 51"/>
          <p:cNvSpPr>
            <a:spLocks/>
          </p:cNvSpPr>
          <p:nvPr/>
        </p:nvSpPr>
        <p:spPr bwMode="auto">
          <a:xfrm>
            <a:off x="1948442" y="5297008"/>
            <a:ext cx="64294" cy="1052513"/>
          </a:xfrm>
          <a:prstGeom prst="leftBrace">
            <a:avLst>
              <a:gd name="adj1" fmla="val 10898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50228" name="Text Box 52"/>
          <p:cNvSpPr txBox="1">
            <a:spLocks noChangeArrowheads="1"/>
          </p:cNvSpPr>
          <p:nvPr/>
        </p:nvSpPr>
        <p:spPr bwMode="auto">
          <a:xfrm>
            <a:off x="2188368" y="5246109"/>
            <a:ext cx="3943350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350" dirty="0"/>
              <a:t>N: </a:t>
            </a:r>
            <a:r>
              <a:rPr lang="en-US" altLang="en-US" sz="1350" dirty="0" err="1"/>
              <a:t>Tổng</a:t>
            </a:r>
            <a:r>
              <a:rPr lang="en-US" altLang="en-US" sz="1350" dirty="0"/>
              <a:t> </a:t>
            </a:r>
            <a:r>
              <a:rPr lang="en-US" altLang="en-US" sz="1350" dirty="0" err="1"/>
              <a:t>số</a:t>
            </a:r>
            <a:r>
              <a:rPr lang="en-US" altLang="en-US" sz="1350" dirty="0"/>
              <a:t> </a:t>
            </a:r>
            <a:r>
              <a:rPr lang="en-US" altLang="en-US" sz="1350" dirty="0" err="1"/>
              <a:t>vòng</a:t>
            </a:r>
            <a:r>
              <a:rPr lang="en-US" altLang="en-US" sz="1350" dirty="0"/>
              <a:t> </a:t>
            </a:r>
            <a:r>
              <a:rPr lang="en-US" altLang="en-US" sz="1350" dirty="0" err="1"/>
              <a:t>dây</a:t>
            </a:r>
            <a:r>
              <a:rPr lang="en-US" altLang="en-US" sz="1350" dirty="0"/>
              <a:t> </a:t>
            </a:r>
            <a:r>
              <a:rPr lang="en-US" altLang="en-US" sz="1350" dirty="0" err="1"/>
              <a:t>trên</a:t>
            </a:r>
            <a:r>
              <a:rPr lang="en-US" altLang="en-US" sz="1350" dirty="0"/>
              <a:t> </a:t>
            </a:r>
            <a:r>
              <a:rPr lang="en-US" altLang="en-US" sz="1350" dirty="0" err="1"/>
              <a:t>ống</a:t>
            </a:r>
            <a:r>
              <a:rPr lang="en-US" altLang="en-US" sz="1350" dirty="0"/>
              <a:t> </a:t>
            </a:r>
            <a:r>
              <a:rPr lang="en-US" altLang="en-US" sz="1350" dirty="0" err="1"/>
              <a:t>dây</a:t>
            </a:r>
            <a:r>
              <a:rPr lang="en-US" altLang="en-US" sz="1350" dirty="0"/>
              <a:t>.</a:t>
            </a:r>
          </a:p>
        </p:txBody>
      </p:sp>
      <p:sp>
        <p:nvSpPr>
          <p:cNvPr id="50229" name="Text Box 53"/>
          <p:cNvSpPr txBox="1">
            <a:spLocks noChangeArrowheads="1"/>
          </p:cNvSpPr>
          <p:nvPr/>
        </p:nvSpPr>
        <p:spPr bwMode="auto">
          <a:xfrm>
            <a:off x="2342555" y="5697078"/>
            <a:ext cx="2714625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350" dirty="0" err="1"/>
              <a:t>Là</a:t>
            </a:r>
            <a:r>
              <a:rPr lang="en-US" altLang="en-US" sz="1350" dirty="0"/>
              <a:t> </a:t>
            </a:r>
            <a:r>
              <a:rPr lang="en-US" altLang="en-US" sz="1350" dirty="0" err="1"/>
              <a:t>chiều</a:t>
            </a:r>
            <a:r>
              <a:rPr lang="en-US" altLang="en-US" sz="1350" dirty="0"/>
              <a:t> </a:t>
            </a:r>
            <a:r>
              <a:rPr lang="en-US" altLang="en-US" sz="1350" dirty="0" err="1"/>
              <a:t>dài</a:t>
            </a:r>
            <a:r>
              <a:rPr lang="en-US" altLang="en-US" sz="1350" dirty="0"/>
              <a:t> </a:t>
            </a:r>
            <a:r>
              <a:rPr lang="en-US" altLang="en-US" sz="1350" dirty="0" err="1"/>
              <a:t>của</a:t>
            </a:r>
            <a:r>
              <a:rPr lang="en-US" altLang="en-US" sz="1350" dirty="0"/>
              <a:t> </a:t>
            </a:r>
            <a:r>
              <a:rPr lang="en-US" altLang="en-US" sz="1350" dirty="0" err="1"/>
              <a:t>ống</a:t>
            </a:r>
            <a:r>
              <a:rPr lang="en-US" altLang="en-US" sz="1350" dirty="0"/>
              <a:t> </a:t>
            </a:r>
            <a:r>
              <a:rPr lang="en-US" altLang="en-US" sz="1350" dirty="0" err="1"/>
              <a:t>dây</a:t>
            </a:r>
            <a:r>
              <a:rPr lang="en-US" altLang="en-US" sz="1350" dirty="0"/>
              <a:t> (m)</a:t>
            </a:r>
          </a:p>
        </p:txBody>
      </p:sp>
      <p:graphicFrame>
        <p:nvGraphicFramePr>
          <p:cNvPr id="50230" name="Object 5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6393687"/>
              </p:ext>
            </p:extLst>
          </p:nvPr>
        </p:nvGraphicFramePr>
        <p:xfrm>
          <a:off x="2091929" y="5580378"/>
          <a:ext cx="415528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Equation" r:id="rId7" imgW="152202" imgH="177569" progId="Equation.DSMT4">
                  <p:embed/>
                </p:oleObj>
              </mc:Choice>
              <mc:Fallback>
                <p:oleObj name="Equation" r:id="rId7" imgW="152202" imgH="177569" progId="Equation.DSMT4">
                  <p:embed/>
                  <p:pic>
                    <p:nvPicPr>
                      <p:cNvPr id="50230" name="Object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91929" y="5580378"/>
                        <a:ext cx="415528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231" name="Text Box 55"/>
          <p:cNvSpPr txBox="1">
            <a:spLocks noChangeArrowheads="1"/>
          </p:cNvSpPr>
          <p:nvPr/>
        </p:nvSpPr>
        <p:spPr bwMode="auto">
          <a:xfrm>
            <a:off x="2105902" y="6066153"/>
            <a:ext cx="4460081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350" dirty="0"/>
              <a:t>n: </a:t>
            </a:r>
            <a:r>
              <a:rPr lang="en-US" altLang="en-US" sz="1350" dirty="0" err="1"/>
              <a:t>số</a:t>
            </a:r>
            <a:r>
              <a:rPr lang="en-US" altLang="en-US" sz="1350" dirty="0"/>
              <a:t> </a:t>
            </a:r>
            <a:r>
              <a:rPr lang="en-US" altLang="en-US" sz="1350" dirty="0" err="1"/>
              <a:t>vòng</a:t>
            </a:r>
            <a:r>
              <a:rPr lang="en-US" altLang="en-US" sz="1350" dirty="0"/>
              <a:t> </a:t>
            </a:r>
            <a:r>
              <a:rPr lang="en-US" altLang="en-US" sz="1350" dirty="0" err="1"/>
              <a:t>dây</a:t>
            </a:r>
            <a:r>
              <a:rPr lang="en-US" altLang="en-US" sz="1350" dirty="0"/>
              <a:t> </a:t>
            </a:r>
            <a:r>
              <a:rPr lang="en-US" altLang="en-US" sz="1350" dirty="0" err="1"/>
              <a:t>trên</a:t>
            </a:r>
            <a:r>
              <a:rPr lang="en-US" altLang="en-US" sz="1350" dirty="0"/>
              <a:t> 1 </a:t>
            </a:r>
            <a:r>
              <a:rPr lang="en-US" altLang="en-US" sz="1350" dirty="0" err="1"/>
              <a:t>mét</a:t>
            </a:r>
            <a:r>
              <a:rPr lang="en-US" altLang="en-US" sz="1350" dirty="0"/>
              <a:t> </a:t>
            </a:r>
            <a:r>
              <a:rPr lang="en-US" altLang="en-US" sz="1350" dirty="0" err="1"/>
              <a:t>chiều</a:t>
            </a:r>
            <a:r>
              <a:rPr lang="en-US" altLang="en-US" sz="1350" dirty="0"/>
              <a:t> </a:t>
            </a:r>
            <a:r>
              <a:rPr lang="en-US" altLang="en-US" sz="1350" dirty="0" err="1"/>
              <a:t>dài</a:t>
            </a:r>
            <a:r>
              <a:rPr lang="en-US" altLang="en-US" sz="1350" dirty="0"/>
              <a:t> </a:t>
            </a:r>
            <a:r>
              <a:rPr lang="en-US" altLang="en-US" sz="1350" dirty="0" err="1"/>
              <a:t>của</a:t>
            </a:r>
            <a:r>
              <a:rPr lang="en-US" altLang="en-US" sz="1350" dirty="0"/>
              <a:t> </a:t>
            </a:r>
            <a:r>
              <a:rPr lang="en-US" altLang="en-US" sz="1350" dirty="0" err="1"/>
              <a:t>ống</a:t>
            </a:r>
            <a:r>
              <a:rPr lang="en-US" altLang="en-US" sz="1350" dirty="0"/>
              <a:t> </a:t>
            </a:r>
            <a:r>
              <a:rPr lang="en-US" altLang="en-US" sz="1350" dirty="0" err="1"/>
              <a:t>dây</a:t>
            </a:r>
            <a:r>
              <a:rPr lang="en-US" altLang="en-US" sz="1350" dirty="0"/>
              <a:t>.</a:t>
            </a:r>
          </a:p>
        </p:txBody>
      </p:sp>
      <p:sp>
        <p:nvSpPr>
          <p:cNvPr id="50232" name="Text Box 56"/>
          <p:cNvSpPr txBox="1">
            <a:spLocks noChangeArrowheads="1"/>
          </p:cNvSpPr>
          <p:nvPr/>
        </p:nvSpPr>
        <p:spPr bwMode="auto">
          <a:xfrm>
            <a:off x="4902994" y="4733070"/>
            <a:ext cx="64651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 dirty="0">
                <a:solidFill>
                  <a:srgbClr val="FF0066"/>
                </a:solidFill>
                <a:latin typeface=".VnTime" pitchFamily="34" charset="0"/>
              </a:rPr>
              <a:t>Hay</a:t>
            </a:r>
          </a:p>
        </p:txBody>
      </p:sp>
      <p:graphicFrame>
        <p:nvGraphicFramePr>
          <p:cNvPr id="50233" name="Object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242277"/>
              </p:ext>
            </p:extLst>
          </p:nvPr>
        </p:nvGraphicFramePr>
        <p:xfrm>
          <a:off x="5720954" y="4692457"/>
          <a:ext cx="1982391" cy="4226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Equation" r:id="rId9" imgW="952087" imgH="203112" progId="Equation.DSMT4">
                  <p:embed/>
                </p:oleObj>
              </mc:Choice>
              <mc:Fallback>
                <p:oleObj name="Equation" r:id="rId9" imgW="952087" imgH="203112" progId="Equation.DSMT4">
                  <p:embed/>
                  <p:pic>
                    <p:nvPicPr>
                      <p:cNvPr id="50233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0954" y="4692457"/>
                        <a:ext cx="1982391" cy="4226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 Box 18"/>
          <p:cNvSpPr txBox="1">
            <a:spLocks noChangeArrowheads="1"/>
          </p:cNvSpPr>
          <p:nvPr/>
        </p:nvSpPr>
        <p:spPr bwMode="auto">
          <a:xfrm>
            <a:off x="303610" y="338067"/>
            <a:ext cx="8534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b="1" dirty="0">
                <a:solidFill>
                  <a:srgbClr val="FF0000"/>
                </a:solidFill>
              </a:rPr>
              <a:t>3</a:t>
            </a:r>
            <a:r>
              <a:rPr lang="en-US" altLang="en-US" sz="1600" b="1" dirty="0" smtClean="0">
                <a:solidFill>
                  <a:srgbClr val="FF0000"/>
                </a:solidFill>
              </a:rPr>
              <a:t>. TỪ </a:t>
            </a:r>
            <a:r>
              <a:rPr lang="en-US" altLang="en-US" sz="1600" b="1" dirty="0">
                <a:solidFill>
                  <a:srgbClr val="FF0000"/>
                </a:solidFill>
              </a:rPr>
              <a:t>TRƯỜNG CỦA DÒNG ĐIỆN CHẠY TRONG </a:t>
            </a:r>
            <a:r>
              <a:rPr lang="en-US" altLang="en-US" sz="1600" b="1" dirty="0" smtClean="0">
                <a:solidFill>
                  <a:srgbClr val="FF0000"/>
                </a:solidFill>
              </a:rPr>
              <a:t>ỐNG DÂY</a:t>
            </a:r>
            <a:endParaRPr lang="en-US" alt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324644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0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0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0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0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50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50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50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50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80"/>
                                        <p:tgtEl>
                                          <p:spTgt spid="50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80"/>
                                        <p:tgtEl>
                                          <p:spTgt spid="50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80"/>
                                        <p:tgtEl>
                                          <p:spTgt spid="50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6" dur="80"/>
                                        <p:tgtEl>
                                          <p:spTgt spid="50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7" dur="80"/>
                                        <p:tgtEl>
                                          <p:spTgt spid="50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80"/>
                                        <p:tgtEl>
                                          <p:spTgt spid="50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3" dur="80"/>
                                        <p:tgtEl>
                                          <p:spTgt spid="50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4" dur="80"/>
                                        <p:tgtEl>
                                          <p:spTgt spid="50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80"/>
                                        <p:tgtEl>
                                          <p:spTgt spid="50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0" dur="80"/>
                                        <p:tgtEl>
                                          <p:spTgt spid="502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1" dur="80"/>
                                        <p:tgtEl>
                                          <p:spTgt spid="502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80"/>
                                        <p:tgtEl>
                                          <p:spTgt spid="502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0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0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0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0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7" dur="80"/>
                                        <p:tgtEl>
                                          <p:spTgt spid="502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8" dur="80"/>
                                        <p:tgtEl>
                                          <p:spTgt spid="502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9" dur="80"/>
                                        <p:tgtEl>
                                          <p:spTgt spid="502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50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9" dur="80"/>
                                        <p:tgtEl>
                                          <p:spTgt spid="502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0" dur="80"/>
                                        <p:tgtEl>
                                          <p:spTgt spid="502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1" dur="80"/>
                                        <p:tgtEl>
                                          <p:spTgt spid="502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6" dur="80"/>
                                        <p:tgtEl>
                                          <p:spTgt spid="502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7" dur="80"/>
                                        <p:tgtEl>
                                          <p:spTgt spid="502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8" dur="80"/>
                                        <p:tgtEl>
                                          <p:spTgt spid="502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3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4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5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219" grpId="0"/>
      <p:bldP spid="50221" grpId="0"/>
      <p:bldP spid="50227" grpId="0" animBg="1"/>
      <p:bldP spid="50232" grpId="0"/>
      <p:bldP spid="2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1266" name="Picture 2" descr="Tải về bộ hình nền Cảm Ơn cực đẹp và chuyên nghiệp cho PowerPoin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263" y="1122363"/>
            <a:ext cx="8360227" cy="4834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0602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0047" y="0"/>
            <a:ext cx="18611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LỰC TỪ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3470" y="846106"/>
            <a:ext cx="39580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đều</a:t>
            </a:r>
            <a:endParaRPr lang="en-US" sz="24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4375447" y="977466"/>
            <a:ext cx="51275" cy="538915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783561" y="977466"/>
            <a:ext cx="391550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đều</a:t>
            </a:r>
            <a:endParaRPr lang="en-US" sz="24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Tx/>
              <a:buChar char="-"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047" y="1420442"/>
            <a:ext cx="3443028" cy="1268484"/>
          </a:xfrm>
          <a:prstGeom prst="rect">
            <a:avLst/>
          </a:prstGeom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7751" y="1543619"/>
            <a:ext cx="3305494" cy="12985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403528" y="377581"/>
            <a:ext cx="55956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400" b="1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endParaRPr lang="en-US" sz="2400" b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75588" y="2590356"/>
            <a:ext cx="3958046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Vectơ</a:t>
            </a:r>
            <a: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E ở </a:t>
            </a:r>
            <a:r>
              <a:rPr lang="en-US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mọi</a:t>
            </a:r>
            <a: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20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sức</a:t>
            </a:r>
            <a: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song </a:t>
            </a:r>
            <a:r>
              <a:rPr lang="en-US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668535" y="2688926"/>
            <a:ext cx="3915508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Tx/>
              <a:buChar char="-"/>
            </a:pPr>
            <a:r>
              <a:rPr lang="en-US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nó</a:t>
            </a:r>
            <a: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giống</a:t>
            </a:r>
            <a: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mọi</a:t>
            </a:r>
            <a: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FontTx/>
              <a:buChar char="-"/>
            </a:pPr>
            <a:endParaRPr lang="en-US" sz="24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Tx/>
              <a:buChar char="-"/>
            </a:pPr>
            <a:r>
              <a:rPr lang="vi-VN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Đường sức </a:t>
            </a:r>
            <a:r>
              <a:rPr lang="en-US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là </a:t>
            </a:r>
            <a:r>
              <a:rPr lang="vi-VN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những đường </a:t>
            </a:r>
            <a:r>
              <a:rPr lang="vi-VN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song song</a:t>
            </a:r>
            <a: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và </a:t>
            </a:r>
            <a:r>
              <a:rPr lang="vi-VN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cách </a:t>
            </a:r>
            <a:r>
              <a:rPr lang="vi-VN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24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Tx/>
              <a:buChar char="-"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816367" y="2002473"/>
            <a:ext cx="6182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B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8028756" y="2002473"/>
            <a:ext cx="309106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468419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7" grpId="0"/>
      <p:bldP spid="12" grpId="0"/>
      <p:bldP spid="14" grpId="0"/>
      <p:bldP spid="15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91385" y="1077124"/>
            <a:ext cx="26493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eriod"/>
            </a:pPr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endParaRPr lang="en-US" sz="24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024149" y="648866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4956971" y="685791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9056" y="1289304"/>
            <a:ext cx="3398760" cy="33621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8279604" y="3138256"/>
            <a:ext cx="6182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B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8511981" y="3138256"/>
            <a:ext cx="309106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89469" y="141972"/>
            <a:ext cx="80225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endParaRPr lang="en-US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62749" y="1455448"/>
                <a:ext cx="5355976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US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285750" indent="-285750">
                  <a:buFontTx/>
                  <a:buChar char="-"/>
                </a:pPr>
                <a:r>
                  <a:rPr lang="en-US" sz="2400" dirty="0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Đặt </a:t>
                </a:r>
                <a:r>
                  <a:rPr lang="en-US" sz="2400" dirty="0" err="1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vào</a:t>
                </a:r>
                <a:r>
                  <a:rPr lang="en-US" sz="2400" dirty="0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trong</a:t>
                </a:r>
                <a:r>
                  <a:rPr lang="en-US" sz="2400" dirty="0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từ</a:t>
                </a:r>
                <a:r>
                  <a:rPr lang="en-US" sz="2400" dirty="0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trường</a:t>
                </a:r>
                <a:r>
                  <a:rPr lang="en-US" sz="2400" dirty="0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đều</a:t>
                </a:r>
                <a:r>
                  <a:rPr lang="en-US" sz="2400" dirty="0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một</a:t>
                </a:r>
                <a:r>
                  <a:rPr lang="en-US" sz="2400" dirty="0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đoạn</a:t>
                </a:r>
                <a:r>
                  <a:rPr lang="en-US" sz="2400" dirty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2400" dirty="0" smtClean="0">
                  <a:solidFill>
                    <a:srgbClr val="7030A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4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dây </a:t>
                </a:r>
                <a:r>
                  <a:rPr lang="en-US" sz="2400" b="1" dirty="0" err="1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dẫn</a:t>
                </a:r>
                <a:r>
                  <a:rPr lang="en-US" sz="24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𝑴</m:t>
                        </m:r>
                      </m:e>
                      <m:sub>
                        <m:r>
                          <a:rPr lang="en-US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sSub>
                      <m:sSubPr>
                        <m:ctrlPr>
                          <a:rPr lang="en-US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𝑴</m:t>
                        </m:r>
                      </m:e>
                      <m:sub>
                        <m:r>
                          <a:rPr lang="en-US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24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lang="en-US" sz="2400" b="1" i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 </a:t>
                </a:r>
                <a:r>
                  <a:rPr lang="en-US" sz="22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vuông</a:t>
                </a:r>
                <a:r>
                  <a:rPr lang="en-US" sz="2400" dirty="0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góc</a:t>
                </a:r>
                <a:r>
                  <a:rPr lang="en-US" sz="2400" dirty="0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với</a:t>
                </a:r>
                <a:r>
                  <a:rPr lang="en-US" sz="2400" dirty="0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các</a:t>
                </a:r>
                <a:r>
                  <a:rPr lang="en-US" sz="2400" dirty="0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đường</a:t>
                </a:r>
                <a:r>
                  <a:rPr lang="en-US" sz="2400" dirty="0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sức</a:t>
                </a:r>
                <a:r>
                  <a:rPr lang="en-US" sz="2400" dirty="0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từ</a:t>
                </a:r>
                <a:r>
                  <a:rPr lang="en-US" sz="2400" dirty="0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749" y="1455448"/>
                <a:ext cx="5355976" cy="1938992"/>
              </a:xfrm>
              <a:prstGeom prst="rect">
                <a:avLst/>
              </a:prstGeom>
              <a:blipFill rotWithShape="0">
                <a:blip r:embed="rId3"/>
                <a:stretch>
                  <a:fillRect l="-17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91385" y="3995678"/>
                <a:ext cx="5355976" cy="26776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US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285750" indent="-285750">
                  <a:buFontTx/>
                  <a:buChar char="-"/>
                </a:pPr>
                <a:r>
                  <a:rPr lang="en-US" sz="2400" dirty="0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Cho </a:t>
                </a:r>
                <a:r>
                  <a:rPr lang="en-US" sz="2400" dirty="0" err="1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dòng</a:t>
                </a:r>
                <a:r>
                  <a:rPr lang="en-US" sz="2400" dirty="0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điện</a:t>
                </a:r>
                <a:r>
                  <a:rPr lang="en-US" sz="2400" dirty="0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 </a:t>
                </a:r>
                <a:r>
                  <a:rPr lang="en-US" sz="2400" dirty="0" err="1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chạy</a:t>
                </a:r>
                <a:r>
                  <a:rPr lang="en-US" sz="2400" dirty="0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qua </a:t>
                </a:r>
                <a:r>
                  <a:rPr lang="en-US" sz="2400" dirty="0" err="1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dây</a:t>
                </a:r>
                <a:r>
                  <a:rPr lang="en-US" sz="2400" dirty="0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dẫn</a:t>
                </a:r>
                <a:r>
                  <a:rPr lang="en-US" sz="2400" dirty="0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240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400" dirty="0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 </a:t>
                </a:r>
                <a:r>
                  <a:rPr lang="en-US" sz="2400" dirty="0" err="1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chiều</a:t>
                </a:r>
                <a:r>
                  <a:rPr lang="en-US" sz="2400" dirty="0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từ</a:t>
                </a:r>
                <a:r>
                  <a:rPr lang="en-US" sz="2400" dirty="0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M</a:t>
                </a:r>
                <a:r>
                  <a:rPr lang="en-US" sz="2400" baseline="-25000" dirty="0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sz="2400" dirty="0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đến</a:t>
                </a:r>
                <a:r>
                  <a:rPr lang="en-US" sz="2400" dirty="0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M</a:t>
                </a:r>
                <a:r>
                  <a:rPr lang="en-US" sz="2400" baseline="-25000" dirty="0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:r>
                  <a:rPr lang="en-US" sz="2400" dirty="0" err="1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nhận</a:t>
                </a:r>
                <a:r>
                  <a:rPr lang="en-US" sz="2400" dirty="0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thấy</a:t>
                </a:r>
                <a:r>
                  <a:rPr lang="en-US" sz="2400" dirty="0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dây</a:t>
                </a:r>
                <a:r>
                  <a:rPr lang="en-US" sz="2400" dirty="0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dẫn</a:t>
                </a:r>
                <a:r>
                  <a:rPr lang="en-US" sz="2400" dirty="0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bị</a:t>
                </a:r>
                <a:r>
                  <a:rPr lang="en-US" sz="2400" dirty="0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lệch</a:t>
                </a:r>
                <a:r>
                  <a:rPr lang="en-US" sz="2400" dirty="0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khỏi</a:t>
                </a:r>
                <a:r>
                  <a:rPr lang="en-US" sz="2400" dirty="0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vị</a:t>
                </a:r>
                <a:r>
                  <a:rPr lang="en-US" sz="2400" dirty="0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trí</a:t>
                </a:r>
                <a:r>
                  <a:rPr lang="en-US" sz="2400" dirty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ban </a:t>
                </a:r>
                <a:r>
                  <a:rPr lang="en-US" sz="2400" dirty="0" err="1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đầu</a:t>
                </a:r>
                <a:r>
                  <a:rPr lang="en-US" sz="2400" dirty="0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2400" dirty="0" err="1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hai</a:t>
                </a:r>
                <a:r>
                  <a:rPr lang="en-US" sz="2400" dirty="0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dây</a:t>
                </a:r>
                <a:r>
                  <a:rPr lang="en-US" sz="2400" dirty="0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mảnh</a:t>
                </a:r>
                <a:r>
                  <a:rPr lang="en-US" sz="2400" dirty="0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240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400" dirty="0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và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sz="240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400" dirty="0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lệch </a:t>
                </a:r>
                <a:r>
                  <a:rPr lang="en-US" sz="2400" dirty="0" err="1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khỏi</a:t>
                </a:r>
                <a:r>
                  <a:rPr lang="en-US" sz="2400" dirty="0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phương</a:t>
                </a:r>
                <a:r>
                  <a:rPr lang="en-US" sz="2400" dirty="0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thẳng</a:t>
                </a:r>
                <a:r>
                  <a:rPr lang="en-US" sz="2400" dirty="0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đứng</a:t>
                </a:r>
                <a:r>
                  <a:rPr lang="en-US" sz="2400" dirty="0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góc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𝜽</m:t>
                    </m:r>
                    <m:r>
                      <a:rPr lang="en-US" sz="2400" b="0" i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 </m:t>
                    </m:r>
                  </m:oMath>
                </a14:m>
                <a:endParaRPr lang="en-US" sz="2400" dirty="0" smtClean="0">
                  <a:solidFill>
                    <a:srgbClr val="7030A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385" y="3995678"/>
                <a:ext cx="5355976" cy="2677656"/>
              </a:xfrm>
              <a:prstGeom prst="rect">
                <a:avLst/>
              </a:prstGeom>
              <a:blipFill rotWithShape="0">
                <a:blip r:embed="rId4"/>
                <a:stretch>
                  <a:fillRect l="-14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91824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35325" y="151615"/>
            <a:ext cx="237927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800" b="1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endParaRPr lang="en-US" sz="2800" b="1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1735214" y="6793437"/>
            <a:ext cx="2110526" cy="1371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5122" name="Picture 2" descr="Vật Lí 11 Bài 20: Lực từ. Cảm ứng từ | Video Giải bài tập Vật Lí 11 hay nhấ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9279" y="900765"/>
            <a:ext cx="3646990" cy="34781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87213" y="2141927"/>
                <a:ext cx="4370832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US" sz="20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000" b="0" dirty="0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</a:t>
                </a:r>
              </a:p>
              <a:p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𝐹</m:t>
                    </m:r>
                    <m:r>
                      <a:rPr lang="en-US" sz="3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3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𝑚𝑔</m:t>
                    </m:r>
                    <m:func>
                      <m:funcPr>
                        <m:ctrlPr>
                          <a:rPr lang="en-US" sz="3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36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tan</m:t>
                        </m:r>
                      </m:fName>
                      <m:e>
                        <m:r>
                          <a:rPr lang="en-US" sz="3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𝜃</m:t>
                        </m:r>
                      </m:e>
                    </m:func>
                  </m:oMath>
                </a14:m>
                <a:endParaRPr lang="en-US" sz="36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213" y="2141927"/>
                <a:ext cx="4370832" cy="156966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-6599" y="803098"/>
                <a:ext cx="4930261" cy="42473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 </a:t>
                </a:r>
                <a:r>
                  <a:rPr lang="en-US" sz="2400" dirty="0" err="1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Lực</a:t>
                </a:r>
                <a:r>
                  <a:rPr lang="en-US" sz="2400" dirty="0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từ</a:t>
                </a:r>
                <a:r>
                  <a:rPr lang="en-US" sz="2400" dirty="0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F </a:t>
                </a:r>
                <a:r>
                  <a:rPr lang="en-US" sz="2400" dirty="0" err="1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vuông</a:t>
                </a:r>
                <a:r>
                  <a:rPr lang="en-US" sz="24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góc</a:t>
                </a:r>
                <a:r>
                  <a:rPr lang="en-US" sz="24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với</a:t>
                </a:r>
                <a:r>
                  <a:rPr lang="en-US" sz="2400" dirty="0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đoạn</a:t>
                </a:r>
                <a:r>
                  <a:rPr lang="en-US" sz="2400" dirty="0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dây</a:t>
                </a:r>
                <a:r>
                  <a:rPr lang="en-US" sz="2400" dirty="0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dẫn</a:t>
                </a:r>
                <a:r>
                  <a:rPr lang="en-US" sz="2400" dirty="0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sz="24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24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sz="24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400" dirty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 F </a:t>
                </a:r>
                <a:r>
                  <a:rPr lang="en-US" sz="2400" dirty="0" err="1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vuông</a:t>
                </a:r>
                <a:r>
                  <a:rPr lang="en-US" sz="24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góc</a:t>
                </a:r>
                <a:r>
                  <a:rPr lang="en-US" sz="24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với</a:t>
                </a:r>
                <a:r>
                  <a:rPr lang="en-US" sz="2400" dirty="0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đường</a:t>
                </a:r>
                <a:r>
                  <a:rPr lang="en-US" sz="2400" dirty="0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sức</a:t>
                </a:r>
                <a:r>
                  <a:rPr lang="en-US" sz="2400" dirty="0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từ</a:t>
                </a:r>
                <a:r>
                  <a:rPr lang="en-US" sz="2400" dirty="0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endParaRPr lang="en-US" sz="2400" dirty="0" smtClean="0">
                  <a:solidFill>
                    <a:srgbClr val="7030A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400" b="0" dirty="0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</a:t>
                </a:r>
              </a:p>
              <a:p>
                <a:endParaRPr lang="en-US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6599" y="803098"/>
                <a:ext cx="4930261" cy="4247317"/>
              </a:xfrm>
              <a:prstGeom prst="rect">
                <a:avLst/>
              </a:prstGeom>
              <a:blipFill rotWithShape="0">
                <a:blip r:embed="rId4"/>
                <a:stretch>
                  <a:fillRect l="-1978" t="-11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0" y="1198055"/>
            <a:ext cx="4696420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endParaRPr lang="en-US" sz="24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F:</a:t>
            </a:r>
          </a:p>
          <a:p>
            <a:r>
              <a:rPr lang="en-US" sz="2400" b="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</a:t>
            </a:r>
          </a:p>
          <a:p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45244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04949" y="-298746"/>
            <a:ext cx="3880180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en-US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sz="24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7030A0"/>
              </a:solidFill>
            </a:endParaRPr>
          </a:p>
        </p:txBody>
      </p:sp>
      <p:pic>
        <p:nvPicPr>
          <p:cNvPr id="6146" name="Picture 2" descr="Quy tắc bàn tay phải | Quy tắc bàn tay trái - Máy Phay, Tiện CN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207" y="2606366"/>
            <a:ext cx="3119211" cy="2815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Bài 20. Lực từ. Cảm ứng từ - Hoc2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1846" y="2415618"/>
            <a:ext cx="2857500" cy="2743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404949" y="616543"/>
            <a:ext cx="833410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vi-VN" sz="28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 </a:t>
            </a:r>
            <a:r>
              <a:rPr lang="vi-VN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bàn tay trái sao cho </a:t>
            </a:r>
            <a:r>
              <a:rPr lang="vi-VN" sz="28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 sức </a:t>
            </a:r>
            <a:r>
              <a:rPr lang="vi-VN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 xuyên </a:t>
            </a:r>
            <a:r>
              <a:rPr lang="vi-VN" sz="28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 </a:t>
            </a:r>
            <a:r>
              <a:rPr lang="vi-VN" sz="2800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lòng </a:t>
            </a:r>
            <a:r>
              <a:rPr lang="vi-VN" sz="28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bàn tay</a:t>
            </a:r>
            <a:r>
              <a:rPr lang="vi-VN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chiều từ cổ tay đến </a:t>
            </a:r>
            <a:r>
              <a:rPr lang="vi-VN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 ngón tay </a:t>
            </a:r>
            <a:r>
              <a:rPr lang="vi-VN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 </a:t>
            </a:r>
            <a:r>
              <a:rPr lang="vi-VN" sz="28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 </a:t>
            </a:r>
            <a:r>
              <a:rPr lang="vi-VN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dòng điện</a:t>
            </a:r>
            <a:r>
              <a:rPr lang="vi-VN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khi đó ngón </a:t>
            </a:r>
            <a:r>
              <a:rPr lang="vi-V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 cái </a:t>
            </a:r>
            <a:r>
              <a:rPr lang="vi-VN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choãi ra 90</a:t>
            </a:r>
            <a:r>
              <a:rPr lang="vi-VN" sz="2800" baseline="30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vi-VN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vi-VN" sz="28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 </a:t>
            </a:r>
            <a:r>
              <a:rPr lang="vi-VN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 của </a:t>
            </a:r>
            <a:r>
              <a:rPr lang="vi-V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lực từ </a:t>
            </a:r>
            <a:r>
              <a:rPr lang="vi-VN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 dụng lên dòng </a:t>
            </a:r>
            <a:r>
              <a:rPr lang="vi-VN" sz="28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8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24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7030A0"/>
              </a:solidFill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121881" y="5699380"/>
            <a:ext cx="292368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3600" dirty="0" smtClean="0">
                <a:solidFill>
                  <a:srgbClr val="0099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99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600" dirty="0" smtClean="0">
                <a:solidFill>
                  <a:srgbClr val="0099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endParaRPr lang="en-US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736664" y="5829865"/>
            <a:ext cx="381000" cy="457200"/>
          </a:xfrm>
          <a:prstGeom prst="ellipse">
            <a:avLst/>
          </a:prstGeom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4000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10" name="Oval 9"/>
          <p:cNvSpPr/>
          <p:nvPr/>
        </p:nvSpPr>
        <p:spPr>
          <a:xfrm>
            <a:off x="5330545" y="5769164"/>
            <a:ext cx="381000" cy="457200"/>
          </a:xfrm>
          <a:prstGeom prst="ellipse">
            <a:avLst/>
          </a:prstGeom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rgbClr val="FF0000"/>
                </a:solidFill>
                <a:cs typeface="Arial"/>
              </a:rPr>
              <a:t>●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5711545" y="5640734"/>
            <a:ext cx="241047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3600" dirty="0" smtClean="0">
                <a:solidFill>
                  <a:srgbClr val="0099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99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600" dirty="0" smtClean="0">
                <a:solidFill>
                  <a:srgbClr val="0099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endParaRPr lang="en-US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115721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 animBg="1"/>
      <p:bldP spid="10" grpId="0" animBg="1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153701"/>
            <a:ext cx="28552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CẢM ỨNG TỪ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1023" y="571358"/>
            <a:ext cx="201746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Thí</a:t>
            </a:r>
            <a:r>
              <a:rPr lang="en-US" sz="2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endParaRPr lang="en-US" sz="22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9928" y="584932"/>
            <a:ext cx="3398760" cy="33621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7775830" y="2453076"/>
            <a:ext cx="6182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B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8011065" y="2471615"/>
            <a:ext cx="309106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78716" y="1069554"/>
                <a:ext cx="4616566" cy="1964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200" dirty="0" smtClean="0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- </a:t>
                </a:r>
                <a:r>
                  <a:rPr lang="en-US" sz="2200" dirty="0" err="1" smtClean="0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Thay</a:t>
                </a:r>
                <a:r>
                  <a:rPr lang="en-US" sz="2200" dirty="0" smtClean="0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200" dirty="0" err="1" smtClean="0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đổi</a:t>
                </a:r>
                <a:r>
                  <a:rPr lang="en-US" sz="2200" dirty="0" smtClean="0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200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dòng</a:t>
                </a:r>
                <a:r>
                  <a:rPr lang="en-US" sz="22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200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điện</a:t>
                </a:r>
                <a:r>
                  <a:rPr lang="en-US" sz="22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2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I</a:t>
                </a:r>
                <a:r>
                  <a:rPr lang="en-US" sz="2200" b="1" dirty="0" smtClean="0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200" dirty="0" err="1" smtClean="0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và</a:t>
                </a:r>
                <a:r>
                  <a:rPr lang="en-US" sz="2200" b="1" dirty="0" smtClean="0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200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chiều</a:t>
                </a:r>
                <a:r>
                  <a:rPr lang="en-US" sz="22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200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dài</a:t>
                </a:r>
                <a:r>
                  <a:rPr lang="en-US" sz="22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i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en-US" sz="22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200" dirty="0" err="1" smtClean="0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thì</a:t>
                </a:r>
                <a:r>
                  <a:rPr lang="en-US" sz="2200" dirty="0" smtClean="0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 ta </a:t>
                </a:r>
                <a:r>
                  <a:rPr lang="en-US" sz="2200" dirty="0" err="1" smtClean="0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thấy</a:t>
                </a:r>
                <a:r>
                  <a:rPr lang="en-US" sz="2200" dirty="0" smtClean="0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200" dirty="0" err="1" smtClean="0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thương</a:t>
                </a:r>
                <a:r>
                  <a:rPr lang="en-US" sz="2200" dirty="0" smtClean="0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200" dirty="0" err="1" smtClean="0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2200" dirty="0" smtClean="0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200" b="1" i="1" smtClean="0">
                            <a:solidFill>
                              <a:srgbClr val="FF0000"/>
                            </a:solidFill>
                            <a:latin typeface="Cambria Math"/>
                            <a:cs typeface="Times New Roman" pitchFamily="18" charset="0"/>
                          </a:rPr>
                          <m:t>𝑭</m:t>
                        </m:r>
                      </m:num>
                      <m:den>
                        <m:r>
                          <a:rPr lang="en-US" sz="2200" b="1" i="1" smtClean="0">
                            <a:solidFill>
                              <a:srgbClr val="FF0000"/>
                            </a:solidFill>
                            <a:latin typeface="Cambria Math"/>
                            <a:cs typeface="Times New Roman" pitchFamily="18" charset="0"/>
                          </a:rPr>
                          <m:t>𝑰</m:t>
                        </m:r>
                        <m:r>
                          <a:rPr lang="en-US" sz="2200" b="1" i="1" smtClean="0">
                            <a:solidFill>
                              <a:srgbClr val="FF0000"/>
                            </a:solidFill>
                            <a:latin typeface="Cambria Math"/>
                            <a:cs typeface="Times New Roman" pitchFamily="18" charset="0"/>
                          </a:rPr>
                          <m:t>.</m:t>
                        </m:r>
                        <m:r>
                          <a:rPr lang="en-US" sz="2200" b="1" i="1" smtClean="0">
                            <a:solidFill>
                              <a:srgbClr val="FF0000"/>
                            </a:solidFill>
                            <a:latin typeface="Cambria Math"/>
                            <a:cs typeface="Times New Roman" pitchFamily="18" charset="0"/>
                          </a:rPr>
                          <m:t>𝒍</m:t>
                        </m:r>
                      </m:den>
                    </m:f>
                  </m:oMath>
                </a14:m>
                <a:r>
                  <a:rPr lang="en-US" sz="2200" b="1" dirty="0" smtClean="0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200" dirty="0" smtClean="0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không thay </a:t>
                </a:r>
                <a:r>
                  <a:rPr lang="en-US" sz="2200" dirty="0" err="1" smtClean="0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đổi</a:t>
                </a:r>
                <a:r>
                  <a:rPr lang="en-US" sz="2200" dirty="0" smtClean="0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.</a:t>
                </a:r>
                <a:r>
                  <a:rPr lang="en-US" sz="2200" dirty="0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200" dirty="0" err="1" smtClean="0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Đặc</a:t>
                </a:r>
                <a:r>
                  <a:rPr lang="en-US" sz="2200" dirty="0" smtClean="0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200" dirty="0" err="1" smtClean="0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trưng</a:t>
                </a:r>
                <a:r>
                  <a:rPr lang="en-US" sz="2200" dirty="0" smtClean="0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200" dirty="0" err="1" smtClean="0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cho</a:t>
                </a:r>
                <a:r>
                  <a:rPr lang="en-US" sz="2200" dirty="0" smtClean="0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200" dirty="0" err="1" smtClean="0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tác</a:t>
                </a:r>
                <a:r>
                  <a:rPr lang="en-US" sz="2200" dirty="0" smtClean="0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200" dirty="0" err="1" smtClean="0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dụng</a:t>
                </a:r>
                <a:r>
                  <a:rPr lang="en-US" sz="2200" dirty="0" smtClean="0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200" dirty="0" err="1" smtClean="0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của</a:t>
                </a:r>
                <a:r>
                  <a:rPr lang="en-US" sz="2200" dirty="0" smtClean="0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200" dirty="0" err="1" smtClean="0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từ</a:t>
                </a:r>
                <a:r>
                  <a:rPr lang="en-US" sz="2200" dirty="0" smtClean="0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200" dirty="0" err="1" smtClean="0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trường</a:t>
                </a:r>
                <a:r>
                  <a:rPr lang="en-US" sz="2200" dirty="0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200" dirty="0" err="1" smtClean="0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lên</a:t>
                </a:r>
                <a:r>
                  <a:rPr lang="en-US" sz="2200" dirty="0" smtClean="0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200" dirty="0" err="1" smtClean="0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dây</a:t>
                </a:r>
                <a:r>
                  <a:rPr lang="en-US" sz="2200" dirty="0" smtClean="0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200" dirty="0" err="1" smtClean="0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dẫn</a:t>
                </a:r>
                <a:r>
                  <a:rPr lang="en-US" sz="2200" dirty="0" smtClean="0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solidFill>
                              <a:srgbClr val="7030A0"/>
                            </a:solidFill>
                            <a:latin typeface="Cambria Math"/>
                            <a:cs typeface="Times New Roman" pitchFamily="18" charset="0"/>
                          </a:rPr>
                          <m:t>𝑀</m:t>
                        </m:r>
                      </m:e>
                      <m:sub>
                        <m:r>
                          <a:rPr lang="en-US" sz="2200" b="0" i="1" smtClean="0">
                            <a:solidFill>
                              <a:srgbClr val="7030A0"/>
                            </a:solidFill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220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solidFill>
                              <a:srgbClr val="7030A0"/>
                            </a:solidFill>
                            <a:latin typeface="Cambria Math"/>
                            <a:cs typeface="Times New Roman" pitchFamily="18" charset="0"/>
                          </a:rPr>
                          <m:t>𝑀</m:t>
                        </m:r>
                      </m:e>
                      <m:sub>
                        <m:r>
                          <a:rPr lang="en-US" sz="2200" b="0" i="1" smtClean="0">
                            <a:solidFill>
                              <a:srgbClr val="7030A0"/>
                            </a:solidFill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200" dirty="0" smtClean="0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</a:p>
              <a:p>
                <a:endParaRPr lang="en-US" sz="2200" dirty="0" smtClean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716" y="1069554"/>
                <a:ext cx="4616566" cy="1964769"/>
              </a:xfrm>
              <a:prstGeom prst="rect">
                <a:avLst/>
              </a:prstGeom>
              <a:blipFill rotWithShape="0">
                <a:blip r:embed="rId3"/>
                <a:stretch>
                  <a:fillRect l="-1717" t="-2477" r="-7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64880" y="2811969"/>
                <a:ext cx="3604142" cy="12568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Symbol"/>
                  <a:buChar char="Þ"/>
                </a:pPr>
                <a:r>
                  <a:rPr lang="en-US" sz="2200" b="1" i="1" dirty="0" err="1" smtClean="0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Cảm</a:t>
                </a:r>
                <a:r>
                  <a:rPr lang="en-US" sz="2200" b="1" i="1" dirty="0" smtClean="0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200" b="1" i="1" dirty="0" err="1" smtClean="0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ứng</a:t>
                </a:r>
                <a:r>
                  <a:rPr lang="en-US" sz="2200" b="1" i="1" dirty="0" smtClean="0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200" b="1" i="1" dirty="0" err="1" smtClean="0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từ</a:t>
                </a:r>
                <a:r>
                  <a:rPr lang="en-US" sz="2200" b="1" i="1" dirty="0" smtClean="0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sz="2200" b="1" i="1" smtClean="0">
                        <a:solidFill>
                          <a:srgbClr val="FF0000"/>
                        </a:solidFill>
                        <a:latin typeface="Cambria Math"/>
                        <a:cs typeface="Times New Roman" pitchFamily="18" charset="0"/>
                      </a:rPr>
                      <m:t>𝑩</m:t>
                    </m:r>
                    <m:r>
                      <a:rPr lang="en-US" sz="2200" b="1" i="1" smtClean="0">
                        <a:solidFill>
                          <a:srgbClr val="FF0000"/>
                        </a:solidFill>
                        <a:latin typeface="Cambria Math"/>
                        <a:cs typeface="Times New Roman" pitchFamily="18" charset="0"/>
                      </a:rPr>
                      <m:t>=</m:t>
                    </m:r>
                    <m:f>
                      <m:fPr>
                        <m:ctrlPr>
                          <a:rPr lang="en-US" sz="2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200" b="1" i="1" smtClean="0">
                            <a:solidFill>
                              <a:srgbClr val="FF0000"/>
                            </a:solidFill>
                            <a:latin typeface="Cambria Math"/>
                            <a:cs typeface="Times New Roman" pitchFamily="18" charset="0"/>
                          </a:rPr>
                          <m:t>𝑭</m:t>
                        </m:r>
                      </m:num>
                      <m:den>
                        <m:r>
                          <a:rPr lang="en-US" sz="2200" b="1" i="1" smtClean="0">
                            <a:solidFill>
                              <a:srgbClr val="FF0000"/>
                            </a:solidFill>
                            <a:latin typeface="Cambria Math"/>
                            <a:cs typeface="Times New Roman" pitchFamily="18" charset="0"/>
                          </a:rPr>
                          <m:t>𝑰</m:t>
                        </m:r>
                        <m:r>
                          <a:rPr lang="en-US" sz="2200" b="1" i="1" smtClean="0">
                            <a:solidFill>
                              <a:srgbClr val="FF0000"/>
                            </a:solidFill>
                            <a:latin typeface="Cambria Math"/>
                            <a:cs typeface="Times New Roman" pitchFamily="18" charset="0"/>
                          </a:rPr>
                          <m:t>.</m:t>
                        </m:r>
                        <m:r>
                          <a:rPr lang="en-US" sz="2200" b="1" i="1" smtClean="0">
                            <a:solidFill>
                              <a:srgbClr val="FF0000"/>
                            </a:solidFill>
                            <a:latin typeface="Cambria Math"/>
                            <a:cs typeface="Times New Roman" pitchFamily="18" charset="0"/>
                          </a:rPr>
                          <m:t>𝒍</m:t>
                        </m:r>
                      </m:den>
                    </m:f>
                  </m:oMath>
                </a14:m>
                <a:endParaRPr lang="en-US" sz="2200" b="1" i="1" dirty="0" smtClean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2200" dirty="0" smtClean="0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              </a:t>
                </a:r>
              </a:p>
              <a:p>
                <a:r>
                  <a:rPr lang="en-US" sz="2200" dirty="0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200" dirty="0" smtClean="0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       </a:t>
                </a: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880" y="2811969"/>
                <a:ext cx="3604142" cy="1256883"/>
              </a:xfrm>
              <a:prstGeom prst="rect">
                <a:avLst/>
              </a:prstGeom>
              <a:blipFill rotWithShape="0">
                <a:blip r:embed="rId4"/>
                <a:stretch>
                  <a:fillRect l="-22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478905" y="3083214"/>
            <a:ext cx="360414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200" b="1" i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</a:p>
          <a:p>
            <a:r>
              <a:rPr lang="en-US" sz="2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2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B: </a:t>
            </a:r>
            <a:r>
              <a:rPr lang="en-US" sz="2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Tesla</a:t>
            </a:r>
            <a:r>
              <a:rPr lang="en-US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(T)</a:t>
            </a:r>
          </a:p>
          <a:p>
            <a:endParaRPr lang="en-US" sz="2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925665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3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42694" y="871839"/>
                <a:ext cx="7916092" cy="18606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US" sz="2400" b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endParaRPr lang="en-US" sz="24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endParaRPr lang="en-US" sz="2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endParaRPr lang="en-US" sz="2000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24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3. </a:t>
                </a:r>
                <a:r>
                  <a:rPr lang="en-US" sz="2400" b="1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Biểu</a:t>
                </a:r>
                <a:r>
                  <a:rPr lang="en-US" sz="24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thức</a:t>
                </a:r>
                <a:r>
                  <a:rPr lang="en-US" sz="24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tổng</a:t>
                </a:r>
                <a:r>
                  <a:rPr lang="en-US" sz="24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quát</a:t>
                </a:r>
                <a:r>
                  <a:rPr lang="en-US" sz="24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của</a:t>
                </a:r>
                <a:r>
                  <a:rPr lang="en-US" sz="24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lực</a:t>
                </a:r>
                <a:r>
                  <a:rPr lang="en-US" sz="24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từ</a:t>
                </a:r>
                <a:r>
                  <a:rPr lang="en-US" sz="24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2400" b="1" i="1" smtClean="0">
                            <a:solidFill>
                              <a:srgbClr val="FF0000"/>
                            </a:solidFill>
                            <a:latin typeface="Cambria Math"/>
                            <a:cs typeface="Times New Roman" pitchFamily="18" charset="0"/>
                          </a:rPr>
                          <m:t>𝑭</m:t>
                        </m:r>
                      </m:e>
                    </m:acc>
                  </m:oMath>
                </a14:m>
                <a:r>
                  <a:rPr lang="en-US" sz="24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theo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4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2400" b="1" i="1">
                            <a:solidFill>
                              <a:srgbClr val="FF0000"/>
                            </a:solidFill>
                            <a:latin typeface="Cambria Math"/>
                            <a:cs typeface="Times New Roman" pitchFamily="18" charset="0"/>
                          </a:rPr>
                          <m:t>𝑩</m:t>
                        </m:r>
                      </m:e>
                    </m:acc>
                  </m:oMath>
                </a14:m>
                <a:endParaRPr lang="en-US" sz="2400" b="1" dirty="0" smtClean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694" y="871839"/>
                <a:ext cx="7916092" cy="1860638"/>
              </a:xfrm>
              <a:prstGeom prst="rect">
                <a:avLst/>
              </a:prstGeom>
              <a:blipFill rotWithShape="0">
                <a:blip r:embed="rId2"/>
                <a:stretch>
                  <a:fillRect l="-1233" b="-68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304586" y="103796"/>
            <a:ext cx="44057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Vectơ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37793" y="623083"/>
                <a:ext cx="7916092" cy="22299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- </a:t>
                </a:r>
                <a:r>
                  <a:rPr lang="en-US" sz="2400" dirty="0" err="1" smtClean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Vectơ</a:t>
                </a:r>
                <a:r>
                  <a:rPr lang="en-US" sz="2400" dirty="0" smtClean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cảm</a:t>
                </a:r>
                <a:r>
                  <a:rPr lang="en-US" sz="2400" dirty="0" smtClean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ứng</a:t>
                </a:r>
                <a:r>
                  <a:rPr lang="en-US" sz="2400" dirty="0" smtClean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từ</a:t>
                </a:r>
                <a:r>
                  <a:rPr lang="en-US" sz="2400" dirty="0" smtClean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40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solidFill>
                              <a:srgbClr val="0070C0"/>
                            </a:solidFill>
                            <a:latin typeface="Cambria Math"/>
                            <a:cs typeface="Times New Roman" pitchFamily="18" charset="0"/>
                          </a:rPr>
                          <m:t>𝐵</m:t>
                        </m:r>
                      </m:e>
                    </m:acc>
                  </m:oMath>
                </a14:m>
                <a:r>
                  <a:rPr lang="en-US" sz="2400" dirty="0" smtClean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tại</a:t>
                </a:r>
                <a:r>
                  <a:rPr lang="en-US" sz="2400" dirty="0" smtClean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một</a:t>
                </a:r>
                <a:r>
                  <a:rPr lang="en-US" sz="2400" dirty="0" smtClean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điểm</a:t>
                </a:r>
                <a:r>
                  <a:rPr lang="en-US" sz="2400" dirty="0" smtClean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:</a:t>
                </a:r>
              </a:p>
              <a:p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 </a:t>
                </a:r>
                <a:endParaRPr lang="en-US" sz="2400" b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endParaRPr lang="en-US" sz="24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endParaRPr lang="en-US" sz="2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endParaRPr lang="en-US" sz="2000" dirty="0">
                  <a:latin typeface="Times New Roman" pitchFamily="18" charset="0"/>
                  <a:cs typeface="Times New Roman" pitchFamily="18" charset="0"/>
                </a:endParaRPr>
              </a:p>
              <a:p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793" y="623083"/>
                <a:ext cx="7916092" cy="2229969"/>
              </a:xfrm>
              <a:prstGeom prst="rect">
                <a:avLst/>
              </a:prstGeom>
              <a:blipFill rotWithShape="0">
                <a:blip r:embed="rId3"/>
                <a:stretch>
                  <a:fillRect l="-12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75635" y="1646273"/>
                <a:ext cx="3067449" cy="19782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+ </a:t>
                </a:r>
                <a:r>
                  <a:rPr lang="en-US" sz="2400" dirty="0" err="1">
                    <a:latin typeface="Times New Roman" pitchFamily="18" charset="0"/>
                    <a:cs typeface="Times New Roman" pitchFamily="18" charset="0"/>
                  </a:rPr>
                  <a:t>C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ó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độ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lớn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FF0000"/>
                        </a:solidFill>
                        <a:latin typeface="Cambria Math"/>
                        <a:cs typeface="Times New Roman" pitchFamily="18" charset="0"/>
                      </a:rPr>
                      <m:t>𝑩</m:t>
                    </m:r>
                    <m:r>
                      <a:rPr lang="en-US" sz="2400" b="1" i="1" smtClean="0">
                        <a:solidFill>
                          <a:srgbClr val="FF0000"/>
                        </a:solidFill>
                        <a:latin typeface="Cambria Math"/>
                        <a:cs typeface="Times New Roman" pitchFamily="18" charset="0"/>
                      </a:rPr>
                      <m:t>=</m:t>
                    </m:r>
                    <m:f>
                      <m:fPr>
                        <m:ctrlPr>
                          <a:rPr lang="en-US" sz="24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400" b="1" i="1">
                            <a:solidFill>
                              <a:srgbClr val="FF0000"/>
                            </a:solidFill>
                            <a:latin typeface="Cambria Math"/>
                            <a:cs typeface="Times New Roman" pitchFamily="18" charset="0"/>
                          </a:rPr>
                          <m:t>𝑭</m:t>
                        </m:r>
                      </m:num>
                      <m:den>
                        <m:r>
                          <a:rPr lang="en-US" sz="2400" b="1" i="1">
                            <a:solidFill>
                              <a:srgbClr val="FF0000"/>
                            </a:solidFill>
                            <a:latin typeface="Cambria Math"/>
                            <a:cs typeface="Times New Roman" pitchFamily="18" charset="0"/>
                          </a:rPr>
                          <m:t>𝑰</m:t>
                        </m:r>
                        <m:r>
                          <a:rPr lang="en-US" sz="2400" b="1" i="1">
                            <a:solidFill>
                              <a:srgbClr val="FF0000"/>
                            </a:solidFill>
                            <a:latin typeface="Cambria Math"/>
                            <a:cs typeface="Times New Roman" pitchFamily="18" charset="0"/>
                          </a:rPr>
                          <m:t>.</m:t>
                        </m:r>
                        <m:r>
                          <a:rPr lang="en-US" sz="2400" b="1" i="1">
                            <a:solidFill>
                              <a:srgbClr val="FF0000"/>
                            </a:solidFill>
                            <a:latin typeface="Cambria Math"/>
                            <a:cs typeface="Times New Roman" pitchFamily="18" charset="0"/>
                          </a:rPr>
                          <m:t>𝒍</m:t>
                        </m:r>
                      </m:den>
                    </m:f>
                  </m:oMath>
                </a14:m>
                <a:endParaRPr lang="en-US" sz="2400" b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endParaRPr lang="en-US" sz="24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endParaRPr lang="en-US" sz="2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endParaRPr lang="en-US" sz="2000" dirty="0">
                  <a:latin typeface="Times New Roman" pitchFamily="18" charset="0"/>
                  <a:cs typeface="Times New Roman" pitchFamily="18" charset="0"/>
                </a:endParaRPr>
              </a:p>
              <a:p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5635" y="1646273"/>
                <a:ext cx="3067449" cy="1978234"/>
              </a:xfrm>
              <a:prstGeom prst="rect">
                <a:avLst/>
              </a:prstGeom>
              <a:blipFill rotWithShape="0">
                <a:blip r:embed="rId4"/>
                <a:stretch>
                  <a:fillRect l="-31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708214" y="1226930"/>
            <a:ext cx="7916092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trùng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2096" y="3134363"/>
            <a:ext cx="1742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2425" y="2635390"/>
            <a:ext cx="3117400" cy="3043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52096" y="2588792"/>
                <a:ext cx="2143270" cy="5064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00B0F0"/>
                    </a:solidFill>
                    <a:latin typeface="Times New Roman" pitchFamily="18" charset="0"/>
                    <a:cs typeface="Times New Roman" pitchFamily="18" charset="0"/>
                  </a:rPr>
                  <a:t>- </a:t>
                </a:r>
                <a:r>
                  <a:rPr lang="en-US" sz="2400" dirty="0" err="1" smtClean="0">
                    <a:solidFill>
                      <a:srgbClr val="00B0F0"/>
                    </a:solidFill>
                    <a:latin typeface="Times New Roman" pitchFamily="18" charset="0"/>
                    <a:cs typeface="Times New Roman" pitchFamily="18" charset="0"/>
                  </a:rPr>
                  <a:t>Lực</a:t>
                </a:r>
                <a:r>
                  <a:rPr lang="en-US" sz="2400" dirty="0" smtClean="0">
                    <a:solidFill>
                      <a:srgbClr val="00B0F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solidFill>
                      <a:srgbClr val="00B0F0"/>
                    </a:solidFill>
                    <a:latin typeface="Times New Roman" pitchFamily="18" charset="0"/>
                    <a:cs typeface="Times New Roman" pitchFamily="18" charset="0"/>
                  </a:rPr>
                  <a:t>từ</a:t>
                </a:r>
                <a:r>
                  <a:rPr lang="en-US" sz="2400" dirty="0" smtClean="0">
                    <a:solidFill>
                      <a:srgbClr val="00B0F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400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2400" i="1">
                            <a:solidFill>
                              <a:srgbClr val="00B0F0"/>
                            </a:solidFill>
                            <a:latin typeface="Cambria Math"/>
                            <a:cs typeface="Times New Roman" pitchFamily="18" charset="0"/>
                          </a:rPr>
                          <m:t>𝐹</m:t>
                        </m:r>
                      </m:e>
                    </m:acc>
                  </m:oMath>
                </a14:m>
                <a:r>
                  <a:rPr lang="en-US" sz="2400" dirty="0" smtClean="0">
                    <a:solidFill>
                      <a:srgbClr val="00B0F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solidFill>
                      <a:srgbClr val="00B0F0"/>
                    </a:solidFill>
                    <a:latin typeface="Times New Roman" pitchFamily="18" charset="0"/>
                    <a:cs typeface="Times New Roman" pitchFamily="18" charset="0"/>
                  </a:rPr>
                  <a:t>có</a:t>
                </a:r>
                <a:r>
                  <a:rPr lang="en-US" sz="2400" dirty="0" smtClean="0">
                    <a:solidFill>
                      <a:srgbClr val="00B0F0"/>
                    </a:solidFill>
                    <a:latin typeface="Times New Roman" pitchFamily="18" charset="0"/>
                    <a:cs typeface="Times New Roman" pitchFamily="18" charset="0"/>
                  </a:rPr>
                  <a:t>:</a:t>
                </a: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096" y="2588792"/>
                <a:ext cx="2143270" cy="506421"/>
              </a:xfrm>
              <a:prstGeom prst="rect">
                <a:avLst/>
              </a:prstGeom>
              <a:blipFill rotWithShape="0">
                <a:blip r:embed="rId6"/>
                <a:stretch>
                  <a:fillRect l="-4261" b="-277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1720637" y="4020134"/>
            <a:ext cx="38859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Tuân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trái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2096" y="3565877"/>
            <a:ext cx="14693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2096" y="4538977"/>
            <a:ext cx="14693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1983762" y="3148945"/>
                <a:ext cx="342034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Tại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trung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điểm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của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/>
                            <a:cs typeface="Times New Roman" pitchFamily="18" charset="0"/>
                          </a:rPr>
                          <m:t>𝑀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/>
                            <a:cs typeface="Times New Roman" pitchFamily="18" charset="0"/>
                          </a:rPr>
                          <m:t>𝑀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US" sz="2400" dirty="0" smtClean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3762" y="3148945"/>
                <a:ext cx="3420342" cy="461665"/>
              </a:xfrm>
              <a:prstGeom prst="rect">
                <a:avLst/>
              </a:prstGeom>
              <a:blipFill rotWithShape="0">
                <a:blip r:embed="rId7"/>
                <a:stretch>
                  <a:fillRect l="-2669" t="-10667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921446" y="3529323"/>
                <a:ext cx="2840950" cy="5162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err="1">
                    <a:latin typeface="Times New Roman" pitchFamily="18" charset="0"/>
                    <a:cs typeface="Times New Roman" pitchFamily="18" charset="0"/>
                  </a:rPr>
                  <a:t>V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uông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góc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với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40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/>
                            <a:cs typeface="Times New Roman" pitchFamily="18" charset="0"/>
                          </a:rPr>
                          <m:t>𝑙</m:t>
                        </m:r>
                      </m:e>
                    </m:acc>
                  </m:oMath>
                </a14:m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và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2400" i="1">
                            <a:latin typeface="Cambria Math"/>
                            <a:cs typeface="Times New Roman" pitchFamily="18" charset="0"/>
                          </a:rPr>
                          <m:t>𝐵</m:t>
                        </m:r>
                      </m:e>
                    </m:acc>
                  </m:oMath>
                </a14:m>
                <a:endParaRPr lang="en-US" sz="2400" dirty="0" smtClean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1446" y="3529323"/>
                <a:ext cx="2840950" cy="516232"/>
              </a:xfrm>
              <a:prstGeom prst="rect">
                <a:avLst/>
              </a:prstGeom>
              <a:blipFill rotWithShape="0">
                <a:blip r:embed="rId8"/>
                <a:stretch>
                  <a:fillRect l="-3219" b="-25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/>
          <p:cNvSpPr txBox="1"/>
          <p:nvPr/>
        </p:nvSpPr>
        <p:spPr>
          <a:xfrm>
            <a:off x="452096" y="3990988"/>
            <a:ext cx="15200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1921445" y="4527703"/>
                <a:ext cx="225736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/>
                          <a:cs typeface="Times New Roman" pitchFamily="18" charset="0"/>
                        </a:rPr>
                        <m:t>𝑭</m:t>
                      </m:r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/>
                          <a:cs typeface="Times New Roman" pitchFamily="18" charset="0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/>
                          <a:cs typeface="Times New Roman" pitchFamily="18" charset="0"/>
                        </a:rPr>
                        <m:t>𝑰𝒍𝑩</m:t>
                      </m:r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/>
                          <a:cs typeface="Times New Roman" pitchFamily="18" charset="0"/>
                        </a:rPr>
                        <m:t>.</m:t>
                      </m:r>
                      <m:func>
                        <m:funcPr>
                          <m:ctrlP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funcPr>
                        <m:fName>
                          <m:r>
                            <a:rPr lang="en-US" sz="2400" b="1" i="0" smtClean="0">
                              <a:solidFill>
                                <a:srgbClr val="FF0000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𝐬𝐢𝐧</m:t>
                          </m:r>
                        </m:fName>
                        <m:e>
                          <m:r>
                            <a:rPr lang="el-GR" sz="2400" b="1" i="1" smtClean="0">
                              <a:solidFill>
                                <a:srgbClr val="FF0000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𝜶</m:t>
                          </m:r>
                        </m:e>
                      </m:func>
                    </m:oMath>
                  </m:oMathPara>
                </a14:m>
                <a:endParaRPr lang="en-US" sz="24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1445" y="4527703"/>
                <a:ext cx="2257363" cy="461665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1813723" y="5057820"/>
                <a:ext cx="4454918" cy="5162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00B0F0"/>
                    </a:solidFill>
                    <a:latin typeface="Times New Roman" pitchFamily="18" charset="0"/>
                    <a:cs typeface="Times New Roman" pitchFamily="18" charset="0"/>
                  </a:rPr>
                  <a:t>α </a:t>
                </a:r>
                <a:r>
                  <a:rPr lang="en-US" sz="2400" dirty="0" err="1" smtClean="0">
                    <a:solidFill>
                      <a:srgbClr val="00B0F0"/>
                    </a:solidFill>
                    <a:latin typeface="Times New Roman" pitchFamily="18" charset="0"/>
                    <a:cs typeface="Times New Roman" pitchFamily="18" charset="0"/>
                  </a:rPr>
                  <a:t>là</a:t>
                </a:r>
                <a:r>
                  <a:rPr lang="en-US" sz="2400" dirty="0" smtClean="0">
                    <a:solidFill>
                      <a:srgbClr val="00B0F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solidFill>
                      <a:srgbClr val="00B0F0"/>
                    </a:solidFill>
                    <a:latin typeface="Times New Roman" pitchFamily="18" charset="0"/>
                    <a:cs typeface="Times New Roman" pitchFamily="18" charset="0"/>
                  </a:rPr>
                  <a:t>góc</a:t>
                </a:r>
                <a:r>
                  <a:rPr lang="en-US" sz="2400" dirty="0" smtClean="0">
                    <a:solidFill>
                      <a:srgbClr val="00B0F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solidFill>
                      <a:srgbClr val="00B0F0"/>
                    </a:solidFill>
                    <a:latin typeface="Times New Roman" pitchFamily="18" charset="0"/>
                    <a:cs typeface="Times New Roman" pitchFamily="18" charset="0"/>
                  </a:rPr>
                  <a:t>hợp</a:t>
                </a:r>
                <a:r>
                  <a:rPr lang="en-US" sz="2400" dirty="0" smtClean="0">
                    <a:solidFill>
                      <a:srgbClr val="00B0F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solidFill>
                      <a:srgbClr val="00B0F0"/>
                    </a:solidFill>
                    <a:latin typeface="Times New Roman" pitchFamily="18" charset="0"/>
                    <a:cs typeface="Times New Roman" pitchFamily="18" charset="0"/>
                  </a:rPr>
                  <a:t>bởi</a:t>
                </a:r>
                <a:r>
                  <a:rPr lang="en-US" sz="2400" dirty="0" smtClean="0">
                    <a:solidFill>
                      <a:srgbClr val="00B0F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solidFill>
                      <a:srgbClr val="00B0F0"/>
                    </a:solidFill>
                    <a:latin typeface="Times New Roman" pitchFamily="18" charset="0"/>
                    <a:cs typeface="Times New Roman" pitchFamily="18" charset="0"/>
                  </a:rPr>
                  <a:t>giữa</a:t>
                </a:r>
                <a:r>
                  <a:rPr lang="en-US" sz="2400" dirty="0" smtClean="0">
                    <a:solidFill>
                      <a:srgbClr val="00B0F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400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2400" i="1">
                            <a:solidFill>
                              <a:srgbClr val="00B0F0"/>
                            </a:solidFill>
                            <a:latin typeface="Cambria Math"/>
                            <a:cs typeface="Times New Roman" pitchFamily="18" charset="0"/>
                          </a:rPr>
                          <m:t>𝑙</m:t>
                        </m:r>
                      </m:e>
                    </m:acc>
                  </m:oMath>
                </a14:m>
                <a:r>
                  <a:rPr lang="en-US" sz="2400" dirty="0">
                    <a:solidFill>
                      <a:srgbClr val="00B0F0"/>
                    </a:solidFill>
                    <a:latin typeface="Times New Roman" pitchFamily="18" charset="0"/>
                    <a:cs typeface="Times New Roman" pitchFamily="18" charset="0"/>
                  </a:rPr>
                  <a:t> và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400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2400" i="1">
                            <a:solidFill>
                              <a:srgbClr val="00B0F0"/>
                            </a:solidFill>
                            <a:latin typeface="Cambria Math"/>
                            <a:cs typeface="Times New Roman" pitchFamily="18" charset="0"/>
                          </a:rPr>
                          <m:t>𝐵</m:t>
                        </m:r>
                      </m:e>
                    </m:acc>
                  </m:oMath>
                </a14:m>
                <a:r>
                  <a:rPr lang="en-US" sz="2400" dirty="0" smtClean="0">
                    <a:solidFill>
                      <a:srgbClr val="00B0F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en-US" sz="2400" dirty="0">
                  <a:solidFill>
                    <a:srgbClr val="00B0F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3723" y="5057820"/>
                <a:ext cx="4454918" cy="516232"/>
              </a:xfrm>
              <a:prstGeom prst="rect">
                <a:avLst/>
              </a:prstGeom>
              <a:blipFill rotWithShape="0">
                <a:blip r:embed="rId10"/>
                <a:stretch>
                  <a:fillRect l="-2192" b="-273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3925665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6" grpId="0"/>
      <p:bldP spid="7" grpId="0"/>
      <p:bldP spid="8" grpId="0"/>
      <p:bldP spid="10" grpId="0"/>
      <p:bldP spid="12" grpId="0"/>
      <p:bldP spid="13" grpId="0"/>
      <p:bldP spid="14" grpId="0"/>
      <p:bldP spid="15" grpId="0"/>
      <p:bldP spid="17" grpId="0"/>
      <p:bldP spid="18" grpId="0"/>
      <p:bldP spid="19" grpId="0"/>
      <p:bldP spid="20" grpId="0"/>
      <p:bldP spid="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600201" y="2000250"/>
            <a:ext cx="1821656" cy="2970610"/>
            <a:chOff x="384" y="960"/>
            <a:chExt cx="1530" cy="2495"/>
          </a:xfrm>
        </p:grpSpPr>
        <p:grpSp>
          <p:nvGrpSpPr>
            <p:cNvPr id="4146" name="Group 3"/>
            <p:cNvGrpSpPr>
              <a:grpSpLocks/>
            </p:cNvGrpSpPr>
            <p:nvPr/>
          </p:nvGrpSpPr>
          <p:grpSpPr bwMode="auto">
            <a:xfrm>
              <a:off x="1035" y="960"/>
              <a:ext cx="27" cy="1447"/>
              <a:chOff x="657" y="2628"/>
              <a:chExt cx="0" cy="1449"/>
            </a:xfrm>
          </p:grpSpPr>
          <p:sp>
            <p:nvSpPr>
              <p:cNvPr id="4148" name="Line 4"/>
              <p:cNvSpPr>
                <a:spLocks noChangeShapeType="1"/>
              </p:cNvSpPr>
              <p:nvPr/>
            </p:nvSpPr>
            <p:spPr bwMode="auto">
              <a:xfrm flipV="1">
                <a:off x="657" y="3285"/>
                <a:ext cx="0" cy="792"/>
              </a:xfrm>
              <a:prstGeom prst="line">
                <a:avLst/>
              </a:prstGeom>
              <a:noFill/>
              <a:ln w="38100">
                <a:solidFill>
                  <a:srgbClr val="3333FF"/>
                </a:solidFill>
                <a:round/>
                <a:headEnd/>
                <a:tailEnd type="arrow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350"/>
              </a:p>
            </p:txBody>
          </p:sp>
          <p:sp>
            <p:nvSpPr>
              <p:cNvPr id="4149" name="Line 5"/>
              <p:cNvSpPr>
                <a:spLocks noChangeShapeType="1"/>
              </p:cNvSpPr>
              <p:nvPr/>
            </p:nvSpPr>
            <p:spPr bwMode="auto">
              <a:xfrm flipV="1">
                <a:off x="657" y="2628"/>
                <a:ext cx="0" cy="792"/>
              </a:xfrm>
              <a:prstGeom prst="line">
                <a:avLst/>
              </a:prstGeom>
              <a:noFill/>
              <a:ln w="38100">
                <a:solidFill>
                  <a:srgbClr val="3333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350"/>
              </a:p>
            </p:txBody>
          </p:sp>
        </p:grpSp>
        <p:sp>
          <p:nvSpPr>
            <p:cNvPr id="4147" name="Text Box 6"/>
            <p:cNvSpPr txBox="1">
              <a:spLocks noChangeArrowheads="1"/>
            </p:cNvSpPr>
            <p:nvPr/>
          </p:nvSpPr>
          <p:spPr bwMode="auto">
            <a:xfrm>
              <a:off x="384" y="2679"/>
              <a:ext cx="1530" cy="7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Times New Roman" panose="02020603050405020304" pitchFamily="18" charset="0"/>
                  <a:cs typeface="Times New Roman" panose="02020603050405020304" pitchFamily="18" charset="0"/>
                </a:rPr>
                <a:t>1.</a:t>
              </a:r>
              <a:r>
                <a:rPr lang="en-US" altLang="en-US" sz="1800">
                  <a:solidFill>
                    <a:srgbClr val="FF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Dòng điện trong dây dẫn thẳng dài</a:t>
              </a:r>
            </a:p>
          </p:txBody>
        </p:sp>
      </p:grpSp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5257800" y="2400300"/>
            <a:ext cx="2743200" cy="2026444"/>
            <a:chOff x="3456" y="1296"/>
            <a:chExt cx="2304" cy="1702"/>
          </a:xfrm>
        </p:grpSpPr>
        <p:grpSp>
          <p:nvGrpSpPr>
            <p:cNvPr id="4109" name="Group 8"/>
            <p:cNvGrpSpPr>
              <a:grpSpLocks/>
            </p:cNvGrpSpPr>
            <p:nvPr/>
          </p:nvGrpSpPr>
          <p:grpSpPr bwMode="auto">
            <a:xfrm>
              <a:off x="3733" y="1296"/>
              <a:ext cx="1603" cy="1297"/>
              <a:chOff x="3075" y="2869"/>
              <a:chExt cx="1786" cy="1451"/>
            </a:xfrm>
          </p:grpSpPr>
          <p:sp>
            <p:nvSpPr>
              <p:cNvPr id="4111" name="Arc 9"/>
              <p:cNvSpPr>
                <a:spLocks/>
              </p:cNvSpPr>
              <p:nvPr/>
            </p:nvSpPr>
            <p:spPr bwMode="auto">
              <a:xfrm>
                <a:off x="3144" y="3184"/>
                <a:ext cx="191" cy="386"/>
              </a:xfrm>
              <a:custGeom>
                <a:avLst/>
                <a:gdLst>
                  <a:gd name="T0" fmla="*/ 0 w 25514"/>
                  <a:gd name="T1" fmla="*/ 0 h 23675"/>
                  <a:gd name="T2" fmla="*/ 0 w 25514"/>
                  <a:gd name="T3" fmla="*/ 0 h 23675"/>
                  <a:gd name="T4" fmla="*/ 0 w 25514"/>
                  <a:gd name="T5" fmla="*/ 0 h 23675"/>
                  <a:gd name="T6" fmla="*/ 0 60000 65536"/>
                  <a:gd name="T7" fmla="*/ 0 60000 65536"/>
                  <a:gd name="T8" fmla="*/ 0 60000 65536"/>
                  <a:gd name="T9" fmla="*/ 0 w 25514"/>
                  <a:gd name="T10" fmla="*/ 0 h 23675"/>
                  <a:gd name="T11" fmla="*/ 25514 w 25514"/>
                  <a:gd name="T12" fmla="*/ 23675 h 2367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5514" h="23675" fill="none" extrusionOk="0">
                    <a:moveTo>
                      <a:pt x="-1" y="357"/>
                    </a:moveTo>
                    <a:cubicBezTo>
                      <a:pt x="1291" y="119"/>
                      <a:pt x="2601" y="-1"/>
                      <a:pt x="3914" y="0"/>
                    </a:cubicBezTo>
                    <a:cubicBezTo>
                      <a:pt x="15843" y="0"/>
                      <a:pt x="25514" y="9670"/>
                      <a:pt x="25514" y="21600"/>
                    </a:cubicBezTo>
                    <a:cubicBezTo>
                      <a:pt x="25514" y="22292"/>
                      <a:pt x="25480" y="22985"/>
                      <a:pt x="25414" y="23675"/>
                    </a:cubicBezTo>
                  </a:path>
                  <a:path w="25514" h="23675" stroke="0" extrusionOk="0">
                    <a:moveTo>
                      <a:pt x="-1" y="357"/>
                    </a:moveTo>
                    <a:cubicBezTo>
                      <a:pt x="1291" y="119"/>
                      <a:pt x="2601" y="-1"/>
                      <a:pt x="3914" y="0"/>
                    </a:cubicBezTo>
                    <a:cubicBezTo>
                      <a:pt x="15843" y="0"/>
                      <a:pt x="25514" y="9670"/>
                      <a:pt x="25514" y="21600"/>
                    </a:cubicBezTo>
                    <a:cubicBezTo>
                      <a:pt x="25514" y="22292"/>
                      <a:pt x="25480" y="22985"/>
                      <a:pt x="25414" y="23675"/>
                    </a:cubicBezTo>
                    <a:lnTo>
                      <a:pt x="3914" y="21600"/>
                    </a:lnTo>
                    <a:lnTo>
                      <a:pt x="-1" y="357"/>
                    </a:lnTo>
                    <a:close/>
                  </a:path>
                </a:pathLst>
              </a:cu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 sz="1350"/>
              </a:p>
            </p:txBody>
          </p:sp>
          <p:sp>
            <p:nvSpPr>
              <p:cNvPr id="4112" name="Arc 10"/>
              <p:cNvSpPr>
                <a:spLocks/>
              </p:cNvSpPr>
              <p:nvPr/>
            </p:nvSpPr>
            <p:spPr bwMode="auto">
              <a:xfrm>
                <a:off x="3313" y="3182"/>
                <a:ext cx="189" cy="707"/>
              </a:xfrm>
              <a:custGeom>
                <a:avLst/>
                <a:gdLst>
                  <a:gd name="T0" fmla="*/ 0 w 25514"/>
                  <a:gd name="T1" fmla="*/ 0 h 43200"/>
                  <a:gd name="T2" fmla="*/ 0 w 25514"/>
                  <a:gd name="T3" fmla="*/ 0 h 43200"/>
                  <a:gd name="T4" fmla="*/ 0 w 25514"/>
                  <a:gd name="T5" fmla="*/ 0 h 43200"/>
                  <a:gd name="T6" fmla="*/ 0 60000 65536"/>
                  <a:gd name="T7" fmla="*/ 0 60000 65536"/>
                  <a:gd name="T8" fmla="*/ 0 60000 65536"/>
                  <a:gd name="T9" fmla="*/ 0 w 25514"/>
                  <a:gd name="T10" fmla="*/ 0 h 43200"/>
                  <a:gd name="T11" fmla="*/ 25514 w 25514"/>
                  <a:gd name="T12" fmla="*/ 43200 h 432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5514" h="43200" fill="none" extrusionOk="0">
                    <a:moveTo>
                      <a:pt x="-1" y="357"/>
                    </a:moveTo>
                    <a:cubicBezTo>
                      <a:pt x="1291" y="119"/>
                      <a:pt x="2601" y="-1"/>
                      <a:pt x="3914" y="0"/>
                    </a:cubicBezTo>
                    <a:cubicBezTo>
                      <a:pt x="15843" y="0"/>
                      <a:pt x="25514" y="9670"/>
                      <a:pt x="25514" y="21600"/>
                    </a:cubicBezTo>
                    <a:cubicBezTo>
                      <a:pt x="25514" y="33529"/>
                      <a:pt x="15843" y="43200"/>
                      <a:pt x="3914" y="43200"/>
                    </a:cubicBezTo>
                    <a:cubicBezTo>
                      <a:pt x="2753" y="43200"/>
                      <a:pt x="1595" y="43106"/>
                      <a:pt x="449" y="42920"/>
                    </a:cubicBezTo>
                  </a:path>
                  <a:path w="25514" h="43200" stroke="0" extrusionOk="0">
                    <a:moveTo>
                      <a:pt x="-1" y="357"/>
                    </a:moveTo>
                    <a:cubicBezTo>
                      <a:pt x="1291" y="119"/>
                      <a:pt x="2601" y="-1"/>
                      <a:pt x="3914" y="0"/>
                    </a:cubicBezTo>
                    <a:cubicBezTo>
                      <a:pt x="15843" y="0"/>
                      <a:pt x="25514" y="9670"/>
                      <a:pt x="25514" y="21600"/>
                    </a:cubicBezTo>
                    <a:cubicBezTo>
                      <a:pt x="25514" y="33529"/>
                      <a:pt x="15843" y="43200"/>
                      <a:pt x="3914" y="43200"/>
                    </a:cubicBezTo>
                    <a:cubicBezTo>
                      <a:pt x="2753" y="43200"/>
                      <a:pt x="1595" y="43106"/>
                      <a:pt x="449" y="42920"/>
                    </a:cubicBezTo>
                    <a:lnTo>
                      <a:pt x="3914" y="21600"/>
                    </a:lnTo>
                    <a:lnTo>
                      <a:pt x="-1" y="357"/>
                    </a:lnTo>
                    <a:close/>
                  </a:path>
                </a:pathLst>
              </a:cu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 sz="1350"/>
              </a:p>
            </p:txBody>
          </p:sp>
          <p:sp>
            <p:nvSpPr>
              <p:cNvPr id="4113" name="Arc 11"/>
              <p:cNvSpPr>
                <a:spLocks/>
              </p:cNvSpPr>
              <p:nvPr/>
            </p:nvSpPr>
            <p:spPr bwMode="auto">
              <a:xfrm>
                <a:off x="3482" y="3183"/>
                <a:ext cx="190" cy="706"/>
              </a:xfrm>
              <a:custGeom>
                <a:avLst/>
                <a:gdLst>
                  <a:gd name="T0" fmla="*/ 0 w 25514"/>
                  <a:gd name="T1" fmla="*/ 0 h 43200"/>
                  <a:gd name="T2" fmla="*/ 0 w 25514"/>
                  <a:gd name="T3" fmla="*/ 0 h 43200"/>
                  <a:gd name="T4" fmla="*/ 0 w 25514"/>
                  <a:gd name="T5" fmla="*/ 0 h 43200"/>
                  <a:gd name="T6" fmla="*/ 0 60000 65536"/>
                  <a:gd name="T7" fmla="*/ 0 60000 65536"/>
                  <a:gd name="T8" fmla="*/ 0 60000 65536"/>
                  <a:gd name="T9" fmla="*/ 0 w 25514"/>
                  <a:gd name="T10" fmla="*/ 0 h 43200"/>
                  <a:gd name="T11" fmla="*/ 25514 w 25514"/>
                  <a:gd name="T12" fmla="*/ 43200 h 432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5514" h="43200" fill="none" extrusionOk="0">
                    <a:moveTo>
                      <a:pt x="-1" y="357"/>
                    </a:moveTo>
                    <a:cubicBezTo>
                      <a:pt x="1291" y="119"/>
                      <a:pt x="2601" y="-1"/>
                      <a:pt x="3914" y="0"/>
                    </a:cubicBezTo>
                    <a:cubicBezTo>
                      <a:pt x="15843" y="0"/>
                      <a:pt x="25514" y="9670"/>
                      <a:pt x="25514" y="21600"/>
                    </a:cubicBezTo>
                    <a:cubicBezTo>
                      <a:pt x="25514" y="33529"/>
                      <a:pt x="15843" y="43200"/>
                      <a:pt x="3914" y="43200"/>
                    </a:cubicBezTo>
                    <a:cubicBezTo>
                      <a:pt x="2753" y="43200"/>
                      <a:pt x="1595" y="43106"/>
                      <a:pt x="449" y="42920"/>
                    </a:cubicBezTo>
                  </a:path>
                  <a:path w="25514" h="43200" stroke="0" extrusionOk="0">
                    <a:moveTo>
                      <a:pt x="-1" y="357"/>
                    </a:moveTo>
                    <a:cubicBezTo>
                      <a:pt x="1291" y="119"/>
                      <a:pt x="2601" y="-1"/>
                      <a:pt x="3914" y="0"/>
                    </a:cubicBezTo>
                    <a:cubicBezTo>
                      <a:pt x="15843" y="0"/>
                      <a:pt x="25514" y="9670"/>
                      <a:pt x="25514" y="21600"/>
                    </a:cubicBezTo>
                    <a:cubicBezTo>
                      <a:pt x="25514" y="33529"/>
                      <a:pt x="15843" y="43200"/>
                      <a:pt x="3914" y="43200"/>
                    </a:cubicBezTo>
                    <a:cubicBezTo>
                      <a:pt x="2753" y="43200"/>
                      <a:pt x="1595" y="43106"/>
                      <a:pt x="449" y="42920"/>
                    </a:cubicBezTo>
                    <a:lnTo>
                      <a:pt x="3914" y="21600"/>
                    </a:lnTo>
                    <a:lnTo>
                      <a:pt x="-1" y="357"/>
                    </a:lnTo>
                    <a:close/>
                  </a:path>
                </a:pathLst>
              </a:cu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 sz="1350"/>
              </a:p>
            </p:txBody>
          </p:sp>
          <p:sp>
            <p:nvSpPr>
              <p:cNvPr id="4114" name="Arc 12"/>
              <p:cNvSpPr>
                <a:spLocks/>
              </p:cNvSpPr>
              <p:nvPr/>
            </p:nvSpPr>
            <p:spPr bwMode="auto">
              <a:xfrm>
                <a:off x="3651" y="3182"/>
                <a:ext cx="190" cy="707"/>
              </a:xfrm>
              <a:custGeom>
                <a:avLst/>
                <a:gdLst>
                  <a:gd name="T0" fmla="*/ 0 w 25514"/>
                  <a:gd name="T1" fmla="*/ 0 h 43200"/>
                  <a:gd name="T2" fmla="*/ 0 w 25514"/>
                  <a:gd name="T3" fmla="*/ 0 h 43200"/>
                  <a:gd name="T4" fmla="*/ 0 w 25514"/>
                  <a:gd name="T5" fmla="*/ 0 h 43200"/>
                  <a:gd name="T6" fmla="*/ 0 60000 65536"/>
                  <a:gd name="T7" fmla="*/ 0 60000 65536"/>
                  <a:gd name="T8" fmla="*/ 0 60000 65536"/>
                  <a:gd name="T9" fmla="*/ 0 w 25514"/>
                  <a:gd name="T10" fmla="*/ 0 h 43200"/>
                  <a:gd name="T11" fmla="*/ 25514 w 25514"/>
                  <a:gd name="T12" fmla="*/ 43200 h 432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5514" h="43200" fill="none" extrusionOk="0">
                    <a:moveTo>
                      <a:pt x="-1" y="357"/>
                    </a:moveTo>
                    <a:cubicBezTo>
                      <a:pt x="1291" y="119"/>
                      <a:pt x="2601" y="-1"/>
                      <a:pt x="3914" y="0"/>
                    </a:cubicBezTo>
                    <a:cubicBezTo>
                      <a:pt x="15843" y="0"/>
                      <a:pt x="25514" y="9670"/>
                      <a:pt x="25514" y="21600"/>
                    </a:cubicBezTo>
                    <a:cubicBezTo>
                      <a:pt x="25514" y="33529"/>
                      <a:pt x="15843" y="43200"/>
                      <a:pt x="3914" y="43200"/>
                    </a:cubicBezTo>
                    <a:cubicBezTo>
                      <a:pt x="2753" y="43200"/>
                      <a:pt x="1595" y="43106"/>
                      <a:pt x="449" y="42920"/>
                    </a:cubicBezTo>
                  </a:path>
                  <a:path w="25514" h="43200" stroke="0" extrusionOk="0">
                    <a:moveTo>
                      <a:pt x="-1" y="357"/>
                    </a:moveTo>
                    <a:cubicBezTo>
                      <a:pt x="1291" y="119"/>
                      <a:pt x="2601" y="-1"/>
                      <a:pt x="3914" y="0"/>
                    </a:cubicBezTo>
                    <a:cubicBezTo>
                      <a:pt x="15843" y="0"/>
                      <a:pt x="25514" y="9670"/>
                      <a:pt x="25514" y="21600"/>
                    </a:cubicBezTo>
                    <a:cubicBezTo>
                      <a:pt x="25514" y="33529"/>
                      <a:pt x="15843" y="43200"/>
                      <a:pt x="3914" y="43200"/>
                    </a:cubicBezTo>
                    <a:cubicBezTo>
                      <a:pt x="2753" y="43200"/>
                      <a:pt x="1595" y="43106"/>
                      <a:pt x="449" y="42920"/>
                    </a:cubicBezTo>
                    <a:lnTo>
                      <a:pt x="3914" y="21600"/>
                    </a:lnTo>
                    <a:lnTo>
                      <a:pt x="-1" y="357"/>
                    </a:lnTo>
                    <a:close/>
                  </a:path>
                </a:pathLst>
              </a:cu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 sz="1350"/>
              </a:p>
            </p:txBody>
          </p:sp>
          <p:sp>
            <p:nvSpPr>
              <p:cNvPr id="4115" name="Arc 13"/>
              <p:cNvSpPr>
                <a:spLocks/>
              </p:cNvSpPr>
              <p:nvPr/>
            </p:nvSpPr>
            <p:spPr bwMode="auto">
              <a:xfrm>
                <a:off x="3824" y="3179"/>
                <a:ext cx="190" cy="706"/>
              </a:xfrm>
              <a:custGeom>
                <a:avLst/>
                <a:gdLst>
                  <a:gd name="T0" fmla="*/ 0 w 25514"/>
                  <a:gd name="T1" fmla="*/ 0 h 43200"/>
                  <a:gd name="T2" fmla="*/ 0 w 25514"/>
                  <a:gd name="T3" fmla="*/ 0 h 43200"/>
                  <a:gd name="T4" fmla="*/ 0 w 25514"/>
                  <a:gd name="T5" fmla="*/ 0 h 43200"/>
                  <a:gd name="T6" fmla="*/ 0 60000 65536"/>
                  <a:gd name="T7" fmla="*/ 0 60000 65536"/>
                  <a:gd name="T8" fmla="*/ 0 60000 65536"/>
                  <a:gd name="T9" fmla="*/ 0 w 25514"/>
                  <a:gd name="T10" fmla="*/ 0 h 43200"/>
                  <a:gd name="T11" fmla="*/ 25514 w 25514"/>
                  <a:gd name="T12" fmla="*/ 43200 h 432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5514" h="43200" fill="none" extrusionOk="0">
                    <a:moveTo>
                      <a:pt x="-1" y="357"/>
                    </a:moveTo>
                    <a:cubicBezTo>
                      <a:pt x="1291" y="119"/>
                      <a:pt x="2601" y="-1"/>
                      <a:pt x="3914" y="0"/>
                    </a:cubicBezTo>
                    <a:cubicBezTo>
                      <a:pt x="15843" y="0"/>
                      <a:pt x="25514" y="9670"/>
                      <a:pt x="25514" y="21600"/>
                    </a:cubicBezTo>
                    <a:cubicBezTo>
                      <a:pt x="25514" y="33529"/>
                      <a:pt x="15843" y="43200"/>
                      <a:pt x="3914" y="43200"/>
                    </a:cubicBezTo>
                    <a:cubicBezTo>
                      <a:pt x="2753" y="43200"/>
                      <a:pt x="1595" y="43106"/>
                      <a:pt x="449" y="42920"/>
                    </a:cubicBezTo>
                  </a:path>
                  <a:path w="25514" h="43200" stroke="0" extrusionOk="0">
                    <a:moveTo>
                      <a:pt x="-1" y="357"/>
                    </a:moveTo>
                    <a:cubicBezTo>
                      <a:pt x="1291" y="119"/>
                      <a:pt x="2601" y="-1"/>
                      <a:pt x="3914" y="0"/>
                    </a:cubicBezTo>
                    <a:cubicBezTo>
                      <a:pt x="15843" y="0"/>
                      <a:pt x="25514" y="9670"/>
                      <a:pt x="25514" y="21600"/>
                    </a:cubicBezTo>
                    <a:cubicBezTo>
                      <a:pt x="25514" y="33529"/>
                      <a:pt x="15843" y="43200"/>
                      <a:pt x="3914" y="43200"/>
                    </a:cubicBezTo>
                    <a:cubicBezTo>
                      <a:pt x="2753" y="43200"/>
                      <a:pt x="1595" y="43106"/>
                      <a:pt x="449" y="42920"/>
                    </a:cubicBezTo>
                    <a:lnTo>
                      <a:pt x="3914" y="21600"/>
                    </a:lnTo>
                    <a:lnTo>
                      <a:pt x="-1" y="357"/>
                    </a:lnTo>
                    <a:close/>
                  </a:path>
                </a:pathLst>
              </a:cu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 sz="1350"/>
              </a:p>
            </p:txBody>
          </p:sp>
          <p:sp>
            <p:nvSpPr>
              <p:cNvPr id="4116" name="Arc 14"/>
              <p:cNvSpPr>
                <a:spLocks/>
              </p:cNvSpPr>
              <p:nvPr/>
            </p:nvSpPr>
            <p:spPr bwMode="auto">
              <a:xfrm>
                <a:off x="3993" y="3180"/>
                <a:ext cx="190" cy="706"/>
              </a:xfrm>
              <a:custGeom>
                <a:avLst/>
                <a:gdLst>
                  <a:gd name="T0" fmla="*/ 0 w 25514"/>
                  <a:gd name="T1" fmla="*/ 0 h 43200"/>
                  <a:gd name="T2" fmla="*/ 0 w 25514"/>
                  <a:gd name="T3" fmla="*/ 0 h 43200"/>
                  <a:gd name="T4" fmla="*/ 0 w 25514"/>
                  <a:gd name="T5" fmla="*/ 0 h 43200"/>
                  <a:gd name="T6" fmla="*/ 0 60000 65536"/>
                  <a:gd name="T7" fmla="*/ 0 60000 65536"/>
                  <a:gd name="T8" fmla="*/ 0 60000 65536"/>
                  <a:gd name="T9" fmla="*/ 0 w 25514"/>
                  <a:gd name="T10" fmla="*/ 0 h 43200"/>
                  <a:gd name="T11" fmla="*/ 25514 w 25514"/>
                  <a:gd name="T12" fmla="*/ 43200 h 432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5514" h="43200" fill="none" extrusionOk="0">
                    <a:moveTo>
                      <a:pt x="-1" y="357"/>
                    </a:moveTo>
                    <a:cubicBezTo>
                      <a:pt x="1291" y="119"/>
                      <a:pt x="2601" y="-1"/>
                      <a:pt x="3914" y="0"/>
                    </a:cubicBezTo>
                    <a:cubicBezTo>
                      <a:pt x="15843" y="0"/>
                      <a:pt x="25514" y="9670"/>
                      <a:pt x="25514" y="21600"/>
                    </a:cubicBezTo>
                    <a:cubicBezTo>
                      <a:pt x="25514" y="33529"/>
                      <a:pt x="15843" y="43200"/>
                      <a:pt x="3914" y="43200"/>
                    </a:cubicBezTo>
                    <a:cubicBezTo>
                      <a:pt x="2753" y="43200"/>
                      <a:pt x="1595" y="43106"/>
                      <a:pt x="449" y="42920"/>
                    </a:cubicBezTo>
                  </a:path>
                  <a:path w="25514" h="43200" stroke="0" extrusionOk="0">
                    <a:moveTo>
                      <a:pt x="-1" y="357"/>
                    </a:moveTo>
                    <a:cubicBezTo>
                      <a:pt x="1291" y="119"/>
                      <a:pt x="2601" y="-1"/>
                      <a:pt x="3914" y="0"/>
                    </a:cubicBezTo>
                    <a:cubicBezTo>
                      <a:pt x="15843" y="0"/>
                      <a:pt x="25514" y="9670"/>
                      <a:pt x="25514" y="21600"/>
                    </a:cubicBezTo>
                    <a:cubicBezTo>
                      <a:pt x="25514" y="33529"/>
                      <a:pt x="15843" y="43200"/>
                      <a:pt x="3914" y="43200"/>
                    </a:cubicBezTo>
                    <a:cubicBezTo>
                      <a:pt x="2753" y="43200"/>
                      <a:pt x="1595" y="43106"/>
                      <a:pt x="449" y="42920"/>
                    </a:cubicBezTo>
                    <a:lnTo>
                      <a:pt x="3914" y="21600"/>
                    </a:lnTo>
                    <a:lnTo>
                      <a:pt x="-1" y="357"/>
                    </a:lnTo>
                    <a:close/>
                  </a:path>
                </a:pathLst>
              </a:cu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 sz="1350"/>
              </a:p>
            </p:txBody>
          </p:sp>
          <p:sp>
            <p:nvSpPr>
              <p:cNvPr id="4117" name="Arc 15"/>
              <p:cNvSpPr>
                <a:spLocks/>
              </p:cNvSpPr>
              <p:nvPr/>
            </p:nvSpPr>
            <p:spPr bwMode="auto">
              <a:xfrm>
                <a:off x="4163" y="3180"/>
                <a:ext cx="190" cy="706"/>
              </a:xfrm>
              <a:custGeom>
                <a:avLst/>
                <a:gdLst>
                  <a:gd name="T0" fmla="*/ 0 w 25514"/>
                  <a:gd name="T1" fmla="*/ 0 h 43200"/>
                  <a:gd name="T2" fmla="*/ 0 w 25514"/>
                  <a:gd name="T3" fmla="*/ 0 h 43200"/>
                  <a:gd name="T4" fmla="*/ 0 w 25514"/>
                  <a:gd name="T5" fmla="*/ 0 h 43200"/>
                  <a:gd name="T6" fmla="*/ 0 60000 65536"/>
                  <a:gd name="T7" fmla="*/ 0 60000 65536"/>
                  <a:gd name="T8" fmla="*/ 0 60000 65536"/>
                  <a:gd name="T9" fmla="*/ 0 w 25514"/>
                  <a:gd name="T10" fmla="*/ 0 h 43200"/>
                  <a:gd name="T11" fmla="*/ 25514 w 25514"/>
                  <a:gd name="T12" fmla="*/ 43200 h 432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5514" h="43200" fill="none" extrusionOk="0">
                    <a:moveTo>
                      <a:pt x="-1" y="357"/>
                    </a:moveTo>
                    <a:cubicBezTo>
                      <a:pt x="1291" y="119"/>
                      <a:pt x="2601" y="-1"/>
                      <a:pt x="3914" y="0"/>
                    </a:cubicBezTo>
                    <a:cubicBezTo>
                      <a:pt x="15843" y="0"/>
                      <a:pt x="25514" y="9670"/>
                      <a:pt x="25514" y="21600"/>
                    </a:cubicBezTo>
                    <a:cubicBezTo>
                      <a:pt x="25514" y="33529"/>
                      <a:pt x="15843" y="43200"/>
                      <a:pt x="3914" y="43200"/>
                    </a:cubicBezTo>
                    <a:cubicBezTo>
                      <a:pt x="2753" y="43200"/>
                      <a:pt x="1595" y="43106"/>
                      <a:pt x="449" y="42920"/>
                    </a:cubicBezTo>
                  </a:path>
                  <a:path w="25514" h="43200" stroke="0" extrusionOk="0">
                    <a:moveTo>
                      <a:pt x="-1" y="357"/>
                    </a:moveTo>
                    <a:cubicBezTo>
                      <a:pt x="1291" y="119"/>
                      <a:pt x="2601" y="-1"/>
                      <a:pt x="3914" y="0"/>
                    </a:cubicBezTo>
                    <a:cubicBezTo>
                      <a:pt x="15843" y="0"/>
                      <a:pt x="25514" y="9670"/>
                      <a:pt x="25514" y="21600"/>
                    </a:cubicBezTo>
                    <a:cubicBezTo>
                      <a:pt x="25514" y="33529"/>
                      <a:pt x="15843" y="43200"/>
                      <a:pt x="3914" y="43200"/>
                    </a:cubicBezTo>
                    <a:cubicBezTo>
                      <a:pt x="2753" y="43200"/>
                      <a:pt x="1595" y="43106"/>
                      <a:pt x="449" y="42920"/>
                    </a:cubicBezTo>
                    <a:lnTo>
                      <a:pt x="3914" y="21600"/>
                    </a:lnTo>
                    <a:lnTo>
                      <a:pt x="-1" y="357"/>
                    </a:lnTo>
                    <a:close/>
                  </a:path>
                </a:pathLst>
              </a:cu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 sz="1350"/>
              </a:p>
            </p:txBody>
          </p:sp>
          <p:sp>
            <p:nvSpPr>
              <p:cNvPr id="4118" name="Arc 16"/>
              <p:cNvSpPr>
                <a:spLocks/>
              </p:cNvSpPr>
              <p:nvPr/>
            </p:nvSpPr>
            <p:spPr bwMode="auto">
              <a:xfrm>
                <a:off x="4332" y="3183"/>
                <a:ext cx="191" cy="706"/>
              </a:xfrm>
              <a:custGeom>
                <a:avLst/>
                <a:gdLst>
                  <a:gd name="T0" fmla="*/ 0 w 25514"/>
                  <a:gd name="T1" fmla="*/ 0 h 43200"/>
                  <a:gd name="T2" fmla="*/ 0 w 25514"/>
                  <a:gd name="T3" fmla="*/ 0 h 43200"/>
                  <a:gd name="T4" fmla="*/ 0 w 25514"/>
                  <a:gd name="T5" fmla="*/ 0 h 43200"/>
                  <a:gd name="T6" fmla="*/ 0 60000 65536"/>
                  <a:gd name="T7" fmla="*/ 0 60000 65536"/>
                  <a:gd name="T8" fmla="*/ 0 60000 65536"/>
                  <a:gd name="T9" fmla="*/ 0 w 25514"/>
                  <a:gd name="T10" fmla="*/ 0 h 43200"/>
                  <a:gd name="T11" fmla="*/ 25514 w 25514"/>
                  <a:gd name="T12" fmla="*/ 43200 h 432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5514" h="43200" fill="none" extrusionOk="0">
                    <a:moveTo>
                      <a:pt x="-1" y="357"/>
                    </a:moveTo>
                    <a:cubicBezTo>
                      <a:pt x="1291" y="119"/>
                      <a:pt x="2601" y="-1"/>
                      <a:pt x="3914" y="0"/>
                    </a:cubicBezTo>
                    <a:cubicBezTo>
                      <a:pt x="15843" y="0"/>
                      <a:pt x="25514" y="9670"/>
                      <a:pt x="25514" y="21600"/>
                    </a:cubicBezTo>
                    <a:cubicBezTo>
                      <a:pt x="25514" y="33529"/>
                      <a:pt x="15843" y="43200"/>
                      <a:pt x="3914" y="43200"/>
                    </a:cubicBezTo>
                    <a:cubicBezTo>
                      <a:pt x="2753" y="43200"/>
                      <a:pt x="1595" y="43106"/>
                      <a:pt x="449" y="42920"/>
                    </a:cubicBezTo>
                  </a:path>
                  <a:path w="25514" h="43200" stroke="0" extrusionOk="0">
                    <a:moveTo>
                      <a:pt x="-1" y="357"/>
                    </a:moveTo>
                    <a:cubicBezTo>
                      <a:pt x="1291" y="119"/>
                      <a:pt x="2601" y="-1"/>
                      <a:pt x="3914" y="0"/>
                    </a:cubicBezTo>
                    <a:cubicBezTo>
                      <a:pt x="15843" y="0"/>
                      <a:pt x="25514" y="9670"/>
                      <a:pt x="25514" y="21600"/>
                    </a:cubicBezTo>
                    <a:cubicBezTo>
                      <a:pt x="25514" y="33529"/>
                      <a:pt x="15843" y="43200"/>
                      <a:pt x="3914" y="43200"/>
                    </a:cubicBezTo>
                    <a:cubicBezTo>
                      <a:pt x="2753" y="43200"/>
                      <a:pt x="1595" y="43106"/>
                      <a:pt x="449" y="42920"/>
                    </a:cubicBezTo>
                    <a:lnTo>
                      <a:pt x="3914" y="21600"/>
                    </a:lnTo>
                    <a:lnTo>
                      <a:pt x="-1" y="357"/>
                    </a:lnTo>
                    <a:close/>
                  </a:path>
                </a:pathLst>
              </a:cu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 sz="1350"/>
              </a:p>
            </p:txBody>
          </p:sp>
          <p:sp>
            <p:nvSpPr>
              <p:cNvPr id="4119" name="Arc 17"/>
              <p:cNvSpPr>
                <a:spLocks/>
              </p:cNvSpPr>
              <p:nvPr/>
            </p:nvSpPr>
            <p:spPr bwMode="auto">
              <a:xfrm>
                <a:off x="4501" y="3184"/>
                <a:ext cx="190" cy="707"/>
              </a:xfrm>
              <a:custGeom>
                <a:avLst/>
                <a:gdLst>
                  <a:gd name="T0" fmla="*/ 0 w 25514"/>
                  <a:gd name="T1" fmla="*/ 0 h 43200"/>
                  <a:gd name="T2" fmla="*/ 0 w 25514"/>
                  <a:gd name="T3" fmla="*/ 0 h 43200"/>
                  <a:gd name="T4" fmla="*/ 0 w 25514"/>
                  <a:gd name="T5" fmla="*/ 0 h 43200"/>
                  <a:gd name="T6" fmla="*/ 0 60000 65536"/>
                  <a:gd name="T7" fmla="*/ 0 60000 65536"/>
                  <a:gd name="T8" fmla="*/ 0 60000 65536"/>
                  <a:gd name="T9" fmla="*/ 0 w 25514"/>
                  <a:gd name="T10" fmla="*/ 0 h 43200"/>
                  <a:gd name="T11" fmla="*/ 25514 w 25514"/>
                  <a:gd name="T12" fmla="*/ 43200 h 432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5514" h="43200" fill="none" extrusionOk="0">
                    <a:moveTo>
                      <a:pt x="-1" y="357"/>
                    </a:moveTo>
                    <a:cubicBezTo>
                      <a:pt x="1291" y="119"/>
                      <a:pt x="2601" y="-1"/>
                      <a:pt x="3914" y="0"/>
                    </a:cubicBezTo>
                    <a:cubicBezTo>
                      <a:pt x="15843" y="0"/>
                      <a:pt x="25514" y="9670"/>
                      <a:pt x="25514" y="21600"/>
                    </a:cubicBezTo>
                    <a:cubicBezTo>
                      <a:pt x="25514" y="33529"/>
                      <a:pt x="15843" y="43200"/>
                      <a:pt x="3914" y="43200"/>
                    </a:cubicBezTo>
                    <a:cubicBezTo>
                      <a:pt x="2753" y="43200"/>
                      <a:pt x="1595" y="43106"/>
                      <a:pt x="449" y="42920"/>
                    </a:cubicBezTo>
                  </a:path>
                  <a:path w="25514" h="43200" stroke="0" extrusionOk="0">
                    <a:moveTo>
                      <a:pt x="-1" y="357"/>
                    </a:moveTo>
                    <a:cubicBezTo>
                      <a:pt x="1291" y="119"/>
                      <a:pt x="2601" y="-1"/>
                      <a:pt x="3914" y="0"/>
                    </a:cubicBezTo>
                    <a:cubicBezTo>
                      <a:pt x="15843" y="0"/>
                      <a:pt x="25514" y="9670"/>
                      <a:pt x="25514" y="21600"/>
                    </a:cubicBezTo>
                    <a:cubicBezTo>
                      <a:pt x="25514" y="33529"/>
                      <a:pt x="15843" y="43200"/>
                      <a:pt x="3914" y="43200"/>
                    </a:cubicBezTo>
                    <a:cubicBezTo>
                      <a:pt x="2753" y="43200"/>
                      <a:pt x="1595" y="43106"/>
                      <a:pt x="449" y="42920"/>
                    </a:cubicBezTo>
                    <a:lnTo>
                      <a:pt x="3914" y="21600"/>
                    </a:lnTo>
                    <a:lnTo>
                      <a:pt x="-1" y="357"/>
                    </a:lnTo>
                    <a:close/>
                  </a:path>
                </a:pathLst>
              </a:cu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 sz="1350"/>
              </a:p>
            </p:txBody>
          </p:sp>
          <p:sp>
            <p:nvSpPr>
              <p:cNvPr id="4120" name="Arc 18"/>
              <p:cNvSpPr>
                <a:spLocks/>
              </p:cNvSpPr>
              <p:nvPr/>
            </p:nvSpPr>
            <p:spPr bwMode="auto">
              <a:xfrm>
                <a:off x="4674" y="3490"/>
                <a:ext cx="187" cy="399"/>
              </a:xfrm>
              <a:custGeom>
                <a:avLst/>
                <a:gdLst>
                  <a:gd name="T0" fmla="*/ 0 w 25064"/>
                  <a:gd name="T1" fmla="*/ 0 h 24426"/>
                  <a:gd name="T2" fmla="*/ 0 w 25064"/>
                  <a:gd name="T3" fmla="*/ 0 h 24426"/>
                  <a:gd name="T4" fmla="*/ 0 w 25064"/>
                  <a:gd name="T5" fmla="*/ 0 h 24426"/>
                  <a:gd name="T6" fmla="*/ 0 60000 65536"/>
                  <a:gd name="T7" fmla="*/ 0 60000 65536"/>
                  <a:gd name="T8" fmla="*/ 0 60000 65536"/>
                  <a:gd name="T9" fmla="*/ 0 w 25064"/>
                  <a:gd name="T10" fmla="*/ 0 h 24426"/>
                  <a:gd name="T11" fmla="*/ 25064 w 25064"/>
                  <a:gd name="T12" fmla="*/ 24426 h 2442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5064" h="24426" fill="none" extrusionOk="0">
                    <a:moveTo>
                      <a:pt x="24878" y="-1"/>
                    </a:moveTo>
                    <a:cubicBezTo>
                      <a:pt x="25001" y="936"/>
                      <a:pt x="25064" y="1880"/>
                      <a:pt x="25064" y="2826"/>
                    </a:cubicBezTo>
                    <a:cubicBezTo>
                      <a:pt x="25064" y="14755"/>
                      <a:pt x="15393" y="24426"/>
                      <a:pt x="3464" y="24426"/>
                    </a:cubicBezTo>
                    <a:cubicBezTo>
                      <a:pt x="2303" y="24426"/>
                      <a:pt x="1145" y="24332"/>
                      <a:pt x="-1" y="24146"/>
                    </a:cubicBezTo>
                  </a:path>
                  <a:path w="25064" h="24426" stroke="0" extrusionOk="0">
                    <a:moveTo>
                      <a:pt x="24878" y="-1"/>
                    </a:moveTo>
                    <a:cubicBezTo>
                      <a:pt x="25001" y="936"/>
                      <a:pt x="25064" y="1880"/>
                      <a:pt x="25064" y="2826"/>
                    </a:cubicBezTo>
                    <a:cubicBezTo>
                      <a:pt x="25064" y="14755"/>
                      <a:pt x="15393" y="24426"/>
                      <a:pt x="3464" y="24426"/>
                    </a:cubicBezTo>
                    <a:cubicBezTo>
                      <a:pt x="2303" y="24426"/>
                      <a:pt x="1145" y="24332"/>
                      <a:pt x="-1" y="24146"/>
                    </a:cubicBezTo>
                    <a:lnTo>
                      <a:pt x="3464" y="2826"/>
                    </a:lnTo>
                    <a:lnTo>
                      <a:pt x="24878" y="-1"/>
                    </a:lnTo>
                    <a:close/>
                  </a:path>
                </a:pathLst>
              </a:cu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 sz="1350"/>
              </a:p>
            </p:txBody>
          </p:sp>
          <p:sp>
            <p:nvSpPr>
              <p:cNvPr id="4121" name="Arc 19"/>
              <p:cNvSpPr>
                <a:spLocks/>
              </p:cNvSpPr>
              <p:nvPr/>
            </p:nvSpPr>
            <p:spPr bwMode="auto">
              <a:xfrm rot="20957424" flipH="1">
                <a:off x="3075" y="3188"/>
                <a:ext cx="206" cy="729"/>
              </a:xfrm>
              <a:custGeom>
                <a:avLst/>
                <a:gdLst>
                  <a:gd name="T0" fmla="*/ 0 w 21600"/>
                  <a:gd name="T1" fmla="*/ 0 h 41479"/>
                  <a:gd name="T2" fmla="*/ 0 w 21600"/>
                  <a:gd name="T3" fmla="*/ 0 h 41479"/>
                  <a:gd name="T4" fmla="*/ 0 w 21600"/>
                  <a:gd name="T5" fmla="*/ 0 h 41479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41479"/>
                  <a:gd name="T11" fmla="*/ 21600 w 21600"/>
                  <a:gd name="T12" fmla="*/ 41479 h 4147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41479" fill="none" extrusionOk="0">
                    <a:moveTo>
                      <a:pt x="8404" y="0"/>
                    </a:moveTo>
                    <a:cubicBezTo>
                      <a:pt x="16402" y="3378"/>
                      <a:pt x="21600" y="11216"/>
                      <a:pt x="21600" y="19898"/>
                    </a:cubicBezTo>
                    <a:cubicBezTo>
                      <a:pt x="21600" y="31477"/>
                      <a:pt x="12468" y="40997"/>
                      <a:pt x="899" y="41479"/>
                    </a:cubicBezTo>
                  </a:path>
                  <a:path w="21600" h="41479" stroke="0" extrusionOk="0">
                    <a:moveTo>
                      <a:pt x="8404" y="0"/>
                    </a:moveTo>
                    <a:cubicBezTo>
                      <a:pt x="16402" y="3378"/>
                      <a:pt x="21600" y="11216"/>
                      <a:pt x="21600" y="19898"/>
                    </a:cubicBezTo>
                    <a:cubicBezTo>
                      <a:pt x="21600" y="31477"/>
                      <a:pt x="12468" y="40997"/>
                      <a:pt x="899" y="41479"/>
                    </a:cubicBezTo>
                    <a:lnTo>
                      <a:pt x="0" y="19898"/>
                    </a:lnTo>
                    <a:lnTo>
                      <a:pt x="8404" y="0"/>
                    </a:lnTo>
                    <a:close/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 sz="1350"/>
              </a:p>
            </p:txBody>
          </p:sp>
          <p:sp>
            <p:nvSpPr>
              <p:cNvPr id="4122" name="Arc 20"/>
              <p:cNvSpPr>
                <a:spLocks/>
              </p:cNvSpPr>
              <p:nvPr/>
            </p:nvSpPr>
            <p:spPr bwMode="auto">
              <a:xfrm rot="20957424" flipH="1">
                <a:off x="3248" y="3182"/>
                <a:ext cx="206" cy="728"/>
              </a:xfrm>
              <a:custGeom>
                <a:avLst/>
                <a:gdLst>
                  <a:gd name="T0" fmla="*/ 0 w 21600"/>
                  <a:gd name="T1" fmla="*/ 0 h 41479"/>
                  <a:gd name="T2" fmla="*/ 0 w 21600"/>
                  <a:gd name="T3" fmla="*/ 0 h 41479"/>
                  <a:gd name="T4" fmla="*/ 0 w 21600"/>
                  <a:gd name="T5" fmla="*/ 0 h 41479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41479"/>
                  <a:gd name="T11" fmla="*/ 21600 w 21600"/>
                  <a:gd name="T12" fmla="*/ 41479 h 4147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41479" fill="none" extrusionOk="0">
                    <a:moveTo>
                      <a:pt x="8404" y="0"/>
                    </a:moveTo>
                    <a:cubicBezTo>
                      <a:pt x="16402" y="3378"/>
                      <a:pt x="21600" y="11216"/>
                      <a:pt x="21600" y="19898"/>
                    </a:cubicBezTo>
                    <a:cubicBezTo>
                      <a:pt x="21600" y="31477"/>
                      <a:pt x="12468" y="40997"/>
                      <a:pt x="899" y="41479"/>
                    </a:cubicBezTo>
                  </a:path>
                  <a:path w="21600" h="41479" stroke="0" extrusionOk="0">
                    <a:moveTo>
                      <a:pt x="8404" y="0"/>
                    </a:moveTo>
                    <a:cubicBezTo>
                      <a:pt x="16402" y="3378"/>
                      <a:pt x="21600" y="11216"/>
                      <a:pt x="21600" y="19898"/>
                    </a:cubicBezTo>
                    <a:cubicBezTo>
                      <a:pt x="21600" y="31477"/>
                      <a:pt x="12468" y="40997"/>
                      <a:pt x="899" y="41479"/>
                    </a:cubicBezTo>
                    <a:lnTo>
                      <a:pt x="0" y="19898"/>
                    </a:lnTo>
                    <a:lnTo>
                      <a:pt x="8404" y="0"/>
                    </a:lnTo>
                    <a:close/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 sz="1350"/>
              </a:p>
            </p:txBody>
          </p:sp>
          <p:sp>
            <p:nvSpPr>
              <p:cNvPr id="4123" name="Arc 21"/>
              <p:cNvSpPr>
                <a:spLocks/>
              </p:cNvSpPr>
              <p:nvPr/>
            </p:nvSpPr>
            <p:spPr bwMode="auto">
              <a:xfrm rot="20957424" flipH="1">
                <a:off x="3413" y="3185"/>
                <a:ext cx="206" cy="729"/>
              </a:xfrm>
              <a:custGeom>
                <a:avLst/>
                <a:gdLst>
                  <a:gd name="T0" fmla="*/ 0 w 21600"/>
                  <a:gd name="T1" fmla="*/ 0 h 41479"/>
                  <a:gd name="T2" fmla="*/ 0 w 21600"/>
                  <a:gd name="T3" fmla="*/ 0 h 41479"/>
                  <a:gd name="T4" fmla="*/ 0 w 21600"/>
                  <a:gd name="T5" fmla="*/ 0 h 41479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41479"/>
                  <a:gd name="T11" fmla="*/ 21600 w 21600"/>
                  <a:gd name="T12" fmla="*/ 41479 h 4147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41479" fill="none" extrusionOk="0">
                    <a:moveTo>
                      <a:pt x="8404" y="0"/>
                    </a:moveTo>
                    <a:cubicBezTo>
                      <a:pt x="16402" y="3378"/>
                      <a:pt x="21600" y="11216"/>
                      <a:pt x="21600" y="19898"/>
                    </a:cubicBezTo>
                    <a:cubicBezTo>
                      <a:pt x="21600" y="31477"/>
                      <a:pt x="12468" y="40997"/>
                      <a:pt x="899" y="41479"/>
                    </a:cubicBezTo>
                  </a:path>
                  <a:path w="21600" h="41479" stroke="0" extrusionOk="0">
                    <a:moveTo>
                      <a:pt x="8404" y="0"/>
                    </a:moveTo>
                    <a:cubicBezTo>
                      <a:pt x="16402" y="3378"/>
                      <a:pt x="21600" y="11216"/>
                      <a:pt x="21600" y="19898"/>
                    </a:cubicBezTo>
                    <a:cubicBezTo>
                      <a:pt x="21600" y="31477"/>
                      <a:pt x="12468" y="40997"/>
                      <a:pt x="899" y="41479"/>
                    </a:cubicBezTo>
                    <a:lnTo>
                      <a:pt x="0" y="19898"/>
                    </a:lnTo>
                    <a:lnTo>
                      <a:pt x="8404" y="0"/>
                    </a:lnTo>
                    <a:close/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 sz="1350"/>
              </a:p>
            </p:txBody>
          </p:sp>
          <p:sp>
            <p:nvSpPr>
              <p:cNvPr id="4124" name="Arc 22"/>
              <p:cNvSpPr>
                <a:spLocks/>
              </p:cNvSpPr>
              <p:nvPr/>
            </p:nvSpPr>
            <p:spPr bwMode="auto">
              <a:xfrm rot="20957424" flipH="1">
                <a:off x="3582" y="3181"/>
                <a:ext cx="206" cy="729"/>
              </a:xfrm>
              <a:custGeom>
                <a:avLst/>
                <a:gdLst>
                  <a:gd name="T0" fmla="*/ 0 w 21600"/>
                  <a:gd name="T1" fmla="*/ 0 h 41479"/>
                  <a:gd name="T2" fmla="*/ 0 w 21600"/>
                  <a:gd name="T3" fmla="*/ 0 h 41479"/>
                  <a:gd name="T4" fmla="*/ 0 w 21600"/>
                  <a:gd name="T5" fmla="*/ 0 h 41479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41479"/>
                  <a:gd name="T11" fmla="*/ 21600 w 21600"/>
                  <a:gd name="T12" fmla="*/ 41479 h 4147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41479" fill="none" extrusionOk="0">
                    <a:moveTo>
                      <a:pt x="8404" y="0"/>
                    </a:moveTo>
                    <a:cubicBezTo>
                      <a:pt x="16402" y="3378"/>
                      <a:pt x="21600" y="11216"/>
                      <a:pt x="21600" y="19898"/>
                    </a:cubicBezTo>
                    <a:cubicBezTo>
                      <a:pt x="21600" y="31477"/>
                      <a:pt x="12468" y="40997"/>
                      <a:pt x="899" y="41479"/>
                    </a:cubicBezTo>
                  </a:path>
                  <a:path w="21600" h="41479" stroke="0" extrusionOk="0">
                    <a:moveTo>
                      <a:pt x="8404" y="0"/>
                    </a:moveTo>
                    <a:cubicBezTo>
                      <a:pt x="16402" y="3378"/>
                      <a:pt x="21600" y="11216"/>
                      <a:pt x="21600" y="19898"/>
                    </a:cubicBezTo>
                    <a:cubicBezTo>
                      <a:pt x="21600" y="31477"/>
                      <a:pt x="12468" y="40997"/>
                      <a:pt x="899" y="41479"/>
                    </a:cubicBezTo>
                    <a:lnTo>
                      <a:pt x="0" y="19898"/>
                    </a:lnTo>
                    <a:lnTo>
                      <a:pt x="8404" y="0"/>
                    </a:lnTo>
                    <a:close/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 sz="1350"/>
              </a:p>
            </p:txBody>
          </p:sp>
          <p:sp>
            <p:nvSpPr>
              <p:cNvPr id="4125" name="Arc 23"/>
              <p:cNvSpPr>
                <a:spLocks/>
              </p:cNvSpPr>
              <p:nvPr/>
            </p:nvSpPr>
            <p:spPr bwMode="auto">
              <a:xfrm rot="20957424" flipH="1">
                <a:off x="3767" y="3185"/>
                <a:ext cx="206" cy="729"/>
              </a:xfrm>
              <a:custGeom>
                <a:avLst/>
                <a:gdLst>
                  <a:gd name="T0" fmla="*/ 0 w 21600"/>
                  <a:gd name="T1" fmla="*/ 0 h 41479"/>
                  <a:gd name="T2" fmla="*/ 0 w 21600"/>
                  <a:gd name="T3" fmla="*/ 0 h 41479"/>
                  <a:gd name="T4" fmla="*/ 0 w 21600"/>
                  <a:gd name="T5" fmla="*/ 0 h 41479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41479"/>
                  <a:gd name="T11" fmla="*/ 21600 w 21600"/>
                  <a:gd name="T12" fmla="*/ 41479 h 4147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41479" fill="none" extrusionOk="0">
                    <a:moveTo>
                      <a:pt x="8404" y="0"/>
                    </a:moveTo>
                    <a:cubicBezTo>
                      <a:pt x="16402" y="3378"/>
                      <a:pt x="21600" y="11216"/>
                      <a:pt x="21600" y="19898"/>
                    </a:cubicBezTo>
                    <a:cubicBezTo>
                      <a:pt x="21600" y="31477"/>
                      <a:pt x="12468" y="40997"/>
                      <a:pt x="899" y="41479"/>
                    </a:cubicBezTo>
                  </a:path>
                  <a:path w="21600" h="41479" stroke="0" extrusionOk="0">
                    <a:moveTo>
                      <a:pt x="8404" y="0"/>
                    </a:moveTo>
                    <a:cubicBezTo>
                      <a:pt x="16402" y="3378"/>
                      <a:pt x="21600" y="11216"/>
                      <a:pt x="21600" y="19898"/>
                    </a:cubicBezTo>
                    <a:cubicBezTo>
                      <a:pt x="21600" y="31477"/>
                      <a:pt x="12468" y="40997"/>
                      <a:pt x="899" y="41479"/>
                    </a:cubicBezTo>
                    <a:lnTo>
                      <a:pt x="0" y="19898"/>
                    </a:lnTo>
                    <a:lnTo>
                      <a:pt x="8404" y="0"/>
                    </a:lnTo>
                    <a:close/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 sz="1350"/>
              </a:p>
            </p:txBody>
          </p:sp>
          <p:sp>
            <p:nvSpPr>
              <p:cNvPr id="4126" name="Arc 24"/>
              <p:cNvSpPr>
                <a:spLocks/>
              </p:cNvSpPr>
              <p:nvPr/>
            </p:nvSpPr>
            <p:spPr bwMode="auto">
              <a:xfrm rot="20957424" flipH="1">
                <a:off x="3933" y="3177"/>
                <a:ext cx="206" cy="729"/>
              </a:xfrm>
              <a:custGeom>
                <a:avLst/>
                <a:gdLst>
                  <a:gd name="T0" fmla="*/ 0 w 21600"/>
                  <a:gd name="T1" fmla="*/ 0 h 41479"/>
                  <a:gd name="T2" fmla="*/ 0 w 21600"/>
                  <a:gd name="T3" fmla="*/ 0 h 41479"/>
                  <a:gd name="T4" fmla="*/ 0 w 21600"/>
                  <a:gd name="T5" fmla="*/ 0 h 41479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41479"/>
                  <a:gd name="T11" fmla="*/ 21600 w 21600"/>
                  <a:gd name="T12" fmla="*/ 41479 h 4147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41479" fill="none" extrusionOk="0">
                    <a:moveTo>
                      <a:pt x="8404" y="0"/>
                    </a:moveTo>
                    <a:cubicBezTo>
                      <a:pt x="16402" y="3378"/>
                      <a:pt x="21600" y="11216"/>
                      <a:pt x="21600" y="19898"/>
                    </a:cubicBezTo>
                    <a:cubicBezTo>
                      <a:pt x="21600" y="31477"/>
                      <a:pt x="12468" y="40997"/>
                      <a:pt x="899" y="41479"/>
                    </a:cubicBezTo>
                  </a:path>
                  <a:path w="21600" h="41479" stroke="0" extrusionOk="0">
                    <a:moveTo>
                      <a:pt x="8404" y="0"/>
                    </a:moveTo>
                    <a:cubicBezTo>
                      <a:pt x="16402" y="3378"/>
                      <a:pt x="21600" y="11216"/>
                      <a:pt x="21600" y="19898"/>
                    </a:cubicBezTo>
                    <a:cubicBezTo>
                      <a:pt x="21600" y="31477"/>
                      <a:pt x="12468" y="40997"/>
                      <a:pt x="899" y="41479"/>
                    </a:cubicBezTo>
                    <a:lnTo>
                      <a:pt x="0" y="19898"/>
                    </a:lnTo>
                    <a:lnTo>
                      <a:pt x="8404" y="0"/>
                    </a:lnTo>
                    <a:close/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 sz="1350"/>
              </a:p>
            </p:txBody>
          </p:sp>
          <p:sp>
            <p:nvSpPr>
              <p:cNvPr id="4127" name="Arc 25"/>
              <p:cNvSpPr>
                <a:spLocks/>
              </p:cNvSpPr>
              <p:nvPr/>
            </p:nvSpPr>
            <p:spPr bwMode="auto">
              <a:xfrm rot="20957424" flipH="1">
                <a:off x="4102" y="3181"/>
                <a:ext cx="206" cy="729"/>
              </a:xfrm>
              <a:custGeom>
                <a:avLst/>
                <a:gdLst>
                  <a:gd name="T0" fmla="*/ 0 w 21600"/>
                  <a:gd name="T1" fmla="*/ 0 h 41479"/>
                  <a:gd name="T2" fmla="*/ 0 w 21600"/>
                  <a:gd name="T3" fmla="*/ 0 h 41479"/>
                  <a:gd name="T4" fmla="*/ 0 w 21600"/>
                  <a:gd name="T5" fmla="*/ 0 h 41479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41479"/>
                  <a:gd name="T11" fmla="*/ 21600 w 21600"/>
                  <a:gd name="T12" fmla="*/ 41479 h 4147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41479" fill="none" extrusionOk="0">
                    <a:moveTo>
                      <a:pt x="8404" y="0"/>
                    </a:moveTo>
                    <a:cubicBezTo>
                      <a:pt x="16402" y="3378"/>
                      <a:pt x="21600" y="11216"/>
                      <a:pt x="21600" y="19898"/>
                    </a:cubicBezTo>
                    <a:cubicBezTo>
                      <a:pt x="21600" y="31477"/>
                      <a:pt x="12468" y="40997"/>
                      <a:pt x="899" y="41479"/>
                    </a:cubicBezTo>
                  </a:path>
                  <a:path w="21600" h="41479" stroke="0" extrusionOk="0">
                    <a:moveTo>
                      <a:pt x="8404" y="0"/>
                    </a:moveTo>
                    <a:cubicBezTo>
                      <a:pt x="16402" y="3378"/>
                      <a:pt x="21600" y="11216"/>
                      <a:pt x="21600" y="19898"/>
                    </a:cubicBezTo>
                    <a:cubicBezTo>
                      <a:pt x="21600" y="31477"/>
                      <a:pt x="12468" y="40997"/>
                      <a:pt x="899" y="41479"/>
                    </a:cubicBezTo>
                    <a:lnTo>
                      <a:pt x="0" y="19898"/>
                    </a:lnTo>
                    <a:lnTo>
                      <a:pt x="8404" y="0"/>
                    </a:lnTo>
                    <a:close/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 sz="1350"/>
              </a:p>
            </p:txBody>
          </p:sp>
          <p:sp>
            <p:nvSpPr>
              <p:cNvPr id="4128" name="Arc 26"/>
              <p:cNvSpPr>
                <a:spLocks/>
              </p:cNvSpPr>
              <p:nvPr/>
            </p:nvSpPr>
            <p:spPr bwMode="auto">
              <a:xfrm rot="20957424" flipH="1">
                <a:off x="4271" y="3181"/>
                <a:ext cx="206" cy="729"/>
              </a:xfrm>
              <a:custGeom>
                <a:avLst/>
                <a:gdLst>
                  <a:gd name="T0" fmla="*/ 0 w 21600"/>
                  <a:gd name="T1" fmla="*/ 0 h 41479"/>
                  <a:gd name="T2" fmla="*/ 0 w 21600"/>
                  <a:gd name="T3" fmla="*/ 0 h 41479"/>
                  <a:gd name="T4" fmla="*/ 0 w 21600"/>
                  <a:gd name="T5" fmla="*/ 0 h 41479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41479"/>
                  <a:gd name="T11" fmla="*/ 21600 w 21600"/>
                  <a:gd name="T12" fmla="*/ 41479 h 4147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41479" fill="none" extrusionOk="0">
                    <a:moveTo>
                      <a:pt x="8404" y="0"/>
                    </a:moveTo>
                    <a:cubicBezTo>
                      <a:pt x="16402" y="3378"/>
                      <a:pt x="21600" y="11216"/>
                      <a:pt x="21600" y="19898"/>
                    </a:cubicBezTo>
                    <a:cubicBezTo>
                      <a:pt x="21600" y="31477"/>
                      <a:pt x="12468" y="40997"/>
                      <a:pt x="899" y="41479"/>
                    </a:cubicBezTo>
                  </a:path>
                  <a:path w="21600" h="41479" stroke="0" extrusionOk="0">
                    <a:moveTo>
                      <a:pt x="8404" y="0"/>
                    </a:moveTo>
                    <a:cubicBezTo>
                      <a:pt x="16402" y="3378"/>
                      <a:pt x="21600" y="11216"/>
                      <a:pt x="21600" y="19898"/>
                    </a:cubicBezTo>
                    <a:cubicBezTo>
                      <a:pt x="21600" y="31477"/>
                      <a:pt x="12468" y="40997"/>
                      <a:pt x="899" y="41479"/>
                    </a:cubicBezTo>
                    <a:lnTo>
                      <a:pt x="0" y="19898"/>
                    </a:lnTo>
                    <a:lnTo>
                      <a:pt x="8404" y="0"/>
                    </a:lnTo>
                    <a:close/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 sz="1350"/>
              </a:p>
            </p:txBody>
          </p:sp>
          <p:sp>
            <p:nvSpPr>
              <p:cNvPr id="4129" name="Arc 27"/>
              <p:cNvSpPr>
                <a:spLocks/>
              </p:cNvSpPr>
              <p:nvPr/>
            </p:nvSpPr>
            <p:spPr bwMode="auto">
              <a:xfrm rot="20957424" flipH="1">
                <a:off x="4441" y="3181"/>
                <a:ext cx="205" cy="729"/>
              </a:xfrm>
              <a:custGeom>
                <a:avLst/>
                <a:gdLst>
                  <a:gd name="T0" fmla="*/ 0 w 21600"/>
                  <a:gd name="T1" fmla="*/ 0 h 41479"/>
                  <a:gd name="T2" fmla="*/ 0 w 21600"/>
                  <a:gd name="T3" fmla="*/ 0 h 41479"/>
                  <a:gd name="T4" fmla="*/ 0 w 21600"/>
                  <a:gd name="T5" fmla="*/ 0 h 41479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41479"/>
                  <a:gd name="T11" fmla="*/ 21600 w 21600"/>
                  <a:gd name="T12" fmla="*/ 41479 h 4147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41479" fill="none" extrusionOk="0">
                    <a:moveTo>
                      <a:pt x="8404" y="0"/>
                    </a:moveTo>
                    <a:cubicBezTo>
                      <a:pt x="16402" y="3378"/>
                      <a:pt x="21600" y="11216"/>
                      <a:pt x="21600" y="19898"/>
                    </a:cubicBezTo>
                    <a:cubicBezTo>
                      <a:pt x="21600" y="31477"/>
                      <a:pt x="12468" y="40997"/>
                      <a:pt x="899" y="41479"/>
                    </a:cubicBezTo>
                  </a:path>
                  <a:path w="21600" h="41479" stroke="0" extrusionOk="0">
                    <a:moveTo>
                      <a:pt x="8404" y="0"/>
                    </a:moveTo>
                    <a:cubicBezTo>
                      <a:pt x="16402" y="3378"/>
                      <a:pt x="21600" y="11216"/>
                      <a:pt x="21600" y="19898"/>
                    </a:cubicBezTo>
                    <a:cubicBezTo>
                      <a:pt x="21600" y="31477"/>
                      <a:pt x="12468" y="40997"/>
                      <a:pt x="899" y="41479"/>
                    </a:cubicBezTo>
                    <a:lnTo>
                      <a:pt x="0" y="19898"/>
                    </a:lnTo>
                    <a:lnTo>
                      <a:pt x="8404" y="0"/>
                    </a:lnTo>
                    <a:close/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 sz="1350"/>
              </a:p>
            </p:txBody>
          </p:sp>
          <p:sp>
            <p:nvSpPr>
              <p:cNvPr id="4130" name="Line 28"/>
              <p:cNvSpPr>
                <a:spLocks noChangeShapeType="1"/>
              </p:cNvSpPr>
              <p:nvPr/>
            </p:nvSpPr>
            <p:spPr bwMode="auto">
              <a:xfrm flipV="1">
                <a:off x="4861" y="2869"/>
                <a:ext cx="0" cy="660"/>
              </a:xfrm>
              <a:prstGeom prst="line">
                <a:avLst/>
              </a:prstGeom>
              <a:noFill/>
              <a:ln w="19050">
                <a:solidFill>
                  <a:srgbClr val="3333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350"/>
              </a:p>
            </p:txBody>
          </p:sp>
          <p:sp>
            <p:nvSpPr>
              <p:cNvPr id="4131" name="Line 29"/>
              <p:cNvSpPr>
                <a:spLocks noChangeShapeType="1"/>
              </p:cNvSpPr>
              <p:nvPr/>
            </p:nvSpPr>
            <p:spPr bwMode="auto">
              <a:xfrm flipV="1">
                <a:off x="3335" y="3544"/>
                <a:ext cx="0" cy="776"/>
              </a:xfrm>
              <a:prstGeom prst="line">
                <a:avLst/>
              </a:prstGeom>
              <a:noFill/>
              <a:ln w="19050">
                <a:solidFill>
                  <a:srgbClr val="3333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350"/>
              </a:p>
            </p:txBody>
          </p:sp>
          <p:sp>
            <p:nvSpPr>
              <p:cNvPr id="4132" name="Line 30"/>
              <p:cNvSpPr>
                <a:spLocks noChangeShapeType="1"/>
              </p:cNvSpPr>
              <p:nvPr/>
            </p:nvSpPr>
            <p:spPr bwMode="auto">
              <a:xfrm>
                <a:off x="3335" y="4087"/>
                <a:ext cx="0" cy="78"/>
              </a:xfrm>
              <a:prstGeom prst="line">
                <a:avLst/>
              </a:prstGeom>
              <a:noFill/>
              <a:ln w="19050">
                <a:solidFill>
                  <a:srgbClr val="3333FF"/>
                </a:solidFill>
                <a:round/>
                <a:headEnd/>
                <a:tailEnd type="stealth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350"/>
              </a:p>
            </p:txBody>
          </p:sp>
          <p:sp>
            <p:nvSpPr>
              <p:cNvPr id="4133" name="Line 31"/>
              <p:cNvSpPr>
                <a:spLocks noChangeShapeType="1"/>
              </p:cNvSpPr>
              <p:nvPr/>
            </p:nvSpPr>
            <p:spPr bwMode="auto">
              <a:xfrm>
                <a:off x="3335" y="3505"/>
                <a:ext cx="0" cy="78"/>
              </a:xfrm>
              <a:prstGeom prst="line">
                <a:avLst/>
              </a:prstGeom>
              <a:noFill/>
              <a:ln w="19050">
                <a:solidFill>
                  <a:srgbClr val="3333FF"/>
                </a:solidFill>
                <a:round/>
                <a:headEnd/>
                <a:tailEnd type="stealth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350"/>
              </a:p>
            </p:txBody>
          </p:sp>
          <p:sp>
            <p:nvSpPr>
              <p:cNvPr id="4134" name="Line 32"/>
              <p:cNvSpPr>
                <a:spLocks noChangeShapeType="1"/>
              </p:cNvSpPr>
              <p:nvPr/>
            </p:nvSpPr>
            <p:spPr bwMode="auto">
              <a:xfrm>
                <a:off x="3502" y="3496"/>
                <a:ext cx="0" cy="77"/>
              </a:xfrm>
              <a:prstGeom prst="line">
                <a:avLst/>
              </a:prstGeom>
              <a:noFill/>
              <a:ln w="19050">
                <a:solidFill>
                  <a:srgbClr val="3333FF"/>
                </a:solidFill>
                <a:round/>
                <a:headEnd/>
                <a:tailEnd type="stealth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350"/>
              </a:p>
            </p:txBody>
          </p:sp>
          <p:sp>
            <p:nvSpPr>
              <p:cNvPr id="4135" name="Line 33"/>
              <p:cNvSpPr>
                <a:spLocks noChangeShapeType="1"/>
              </p:cNvSpPr>
              <p:nvPr/>
            </p:nvSpPr>
            <p:spPr bwMode="auto">
              <a:xfrm>
                <a:off x="3674" y="3505"/>
                <a:ext cx="0" cy="78"/>
              </a:xfrm>
              <a:prstGeom prst="line">
                <a:avLst/>
              </a:prstGeom>
              <a:noFill/>
              <a:ln w="19050">
                <a:solidFill>
                  <a:srgbClr val="3333FF"/>
                </a:solidFill>
                <a:round/>
                <a:headEnd/>
                <a:tailEnd type="stealth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350"/>
              </a:p>
            </p:txBody>
          </p:sp>
          <p:sp>
            <p:nvSpPr>
              <p:cNvPr id="4136" name="Line 34"/>
              <p:cNvSpPr>
                <a:spLocks noChangeShapeType="1"/>
              </p:cNvSpPr>
              <p:nvPr/>
            </p:nvSpPr>
            <p:spPr bwMode="auto">
              <a:xfrm>
                <a:off x="3841" y="3505"/>
                <a:ext cx="0" cy="78"/>
              </a:xfrm>
              <a:prstGeom prst="line">
                <a:avLst/>
              </a:prstGeom>
              <a:noFill/>
              <a:ln w="19050">
                <a:solidFill>
                  <a:srgbClr val="3333FF"/>
                </a:solidFill>
                <a:round/>
                <a:headEnd/>
                <a:tailEnd type="stealth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350"/>
              </a:p>
            </p:txBody>
          </p:sp>
          <p:sp>
            <p:nvSpPr>
              <p:cNvPr id="4137" name="Line 35"/>
              <p:cNvSpPr>
                <a:spLocks noChangeShapeType="1"/>
              </p:cNvSpPr>
              <p:nvPr/>
            </p:nvSpPr>
            <p:spPr bwMode="auto">
              <a:xfrm>
                <a:off x="4013" y="3505"/>
                <a:ext cx="0" cy="78"/>
              </a:xfrm>
              <a:prstGeom prst="line">
                <a:avLst/>
              </a:prstGeom>
              <a:noFill/>
              <a:ln w="19050">
                <a:solidFill>
                  <a:srgbClr val="3333FF"/>
                </a:solidFill>
                <a:round/>
                <a:headEnd/>
                <a:tailEnd type="stealth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350"/>
              </a:p>
            </p:txBody>
          </p:sp>
          <p:sp>
            <p:nvSpPr>
              <p:cNvPr id="4138" name="Line 36"/>
              <p:cNvSpPr>
                <a:spLocks noChangeShapeType="1"/>
              </p:cNvSpPr>
              <p:nvPr/>
            </p:nvSpPr>
            <p:spPr bwMode="auto">
              <a:xfrm>
                <a:off x="4184" y="3505"/>
                <a:ext cx="0" cy="78"/>
              </a:xfrm>
              <a:prstGeom prst="line">
                <a:avLst/>
              </a:prstGeom>
              <a:noFill/>
              <a:ln w="19050">
                <a:solidFill>
                  <a:srgbClr val="3333FF"/>
                </a:solidFill>
                <a:round/>
                <a:headEnd/>
                <a:tailEnd type="stealth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350"/>
              </a:p>
            </p:txBody>
          </p:sp>
          <p:sp>
            <p:nvSpPr>
              <p:cNvPr id="4139" name="Line 37"/>
              <p:cNvSpPr>
                <a:spLocks noChangeShapeType="1"/>
              </p:cNvSpPr>
              <p:nvPr/>
            </p:nvSpPr>
            <p:spPr bwMode="auto">
              <a:xfrm>
                <a:off x="4352" y="3505"/>
                <a:ext cx="0" cy="78"/>
              </a:xfrm>
              <a:prstGeom prst="line">
                <a:avLst/>
              </a:prstGeom>
              <a:noFill/>
              <a:ln w="19050">
                <a:solidFill>
                  <a:srgbClr val="3333FF"/>
                </a:solidFill>
                <a:round/>
                <a:headEnd/>
                <a:tailEnd type="stealth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350"/>
              </a:p>
            </p:txBody>
          </p:sp>
          <p:sp>
            <p:nvSpPr>
              <p:cNvPr id="4140" name="Line 38"/>
              <p:cNvSpPr>
                <a:spLocks noChangeShapeType="1"/>
              </p:cNvSpPr>
              <p:nvPr/>
            </p:nvSpPr>
            <p:spPr bwMode="auto">
              <a:xfrm>
                <a:off x="4521" y="3505"/>
                <a:ext cx="0" cy="78"/>
              </a:xfrm>
              <a:prstGeom prst="line">
                <a:avLst/>
              </a:prstGeom>
              <a:noFill/>
              <a:ln w="19050">
                <a:solidFill>
                  <a:srgbClr val="3333FF"/>
                </a:solidFill>
                <a:round/>
                <a:headEnd/>
                <a:tailEnd type="stealth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350"/>
              </a:p>
            </p:txBody>
          </p:sp>
          <p:sp>
            <p:nvSpPr>
              <p:cNvPr id="4141" name="Line 39"/>
              <p:cNvSpPr>
                <a:spLocks noChangeShapeType="1"/>
              </p:cNvSpPr>
              <p:nvPr/>
            </p:nvSpPr>
            <p:spPr bwMode="auto">
              <a:xfrm>
                <a:off x="4688" y="3505"/>
                <a:ext cx="0" cy="78"/>
              </a:xfrm>
              <a:prstGeom prst="line">
                <a:avLst/>
              </a:prstGeom>
              <a:noFill/>
              <a:ln w="19050">
                <a:solidFill>
                  <a:srgbClr val="3333FF"/>
                </a:solidFill>
                <a:round/>
                <a:headEnd/>
                <a:tailEnd type="stealth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350"/>
              </a:p>
            </p:txBody>
          </p:sp>
          <p:sp>
            <p:nvSpPr>
              <p:cNvPr id="4142" name="Line 40"/>
              <p:cNvSpPr>
                <a:spLocks noChangeShapeType="1"/>
              </p:cNvSpPr>
              <p:nvPr/>
            </p:nvSpPr>
            <p:spPr bwMode="auto">
              <a:xfrm>
                <a:off x="4861" y="3117"/>
                <a:ext cx="0" cy="78"/>
              </a:xfrm>
              <a:prstGeom prst="line">
                <a:avLst/>
              </a:prstGeom>
              <a:noFill/>
              <a:ln w="19050">
                <a:solidFill>
                  <a:srgbClr val="3333FF"/>
                </a:solidFill>
                <a:round/>
                <a:headEnd/>
                <a:tailEnd type="stealth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350"/>
              </a:p>
            </p:txBody>
          </p:sp>
          <p:sp>
            <p:nvSpPr>
              <p:cNvPr id="4143" name="Line 41"/>
              <p:cNvSpPr>
                <a:spLocks noChangeShapeType="1"/>
              </p:cNvSpPr>
              <p:nvPr/>
            </p:nvSpPr>
            <p:spPr bwMode="auto">
              <a:xfrm rot="-1654563">
                <a:off x="3953" y="3216"/>
                <a:ext cx="1" cy="101"/>
              </a:xfrm>
              <a:prstGeom prst="line">
                <a:avLst/>
              </a:prstGeom>
              <a:noFill/>
              <a:ln w="19050">
                <a:solidFill>
                  <a:srgbClr val="FF5757"/>
                </a:solidFill>
                <a:round/>
                <a:headEnd/>
                <a:tailEnd type="stealth" w="lg" len="lg"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350"/>
              </a:p>
            </p:txBody>
          </p:sp>
          <p:sp>
            <p:nvSpPr>
              <p:cNvPr id="4144" name="Line 42"/>
              <p:cNvSpPr>
                <a:spLocks noChangeShapeType="1"/>
              </p:cNvSpPr>
              <p:nvPr/>
            </p:nvSpPr>
            <p:spPr bwMode="auto">
              <a:xfrm rot="-1654563">
                <a:off x="4296" y="3218"/>
                <a:ext cx="1" cy="98"/>
              </a:xfrm>
              <a:prstGeom prst="line">
                <a:avLst/>
              </a:prstGeom>
              <a:noFill/>
              <a:ln w="19050">
                <a:solidFill>
                  <a:srgbClr val="FF5757"/>
                </a:solidFill>
                <a:round/>
                <a:headEnd/>
                <a:tailEnd type="stealth" w="lg" len="lg"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350"/>
              </a:p>
            </p:txBody>
          </p:sp>
          <p:sp>
            <p:nvSpPr>
              <p:cNvPr id="4145" name="Line 43"/>
              <p:cNvSpPr>
                <a:spLocks noChangeShapeType="1"/>
              </p:cNvSpPr>
              <p:nvPr/>
            </p:nvSpPr>
            <p:spPr bwMode="auto">
              <a:xfrm rot="-1654563">
                <a:off x="3604" y="3209"/>
                <a:ext cx="1" cy="98"/>
              </a:xfrm>
              <a:prstGeom prst="line">
                <a:avLst/>
              </a:prstGeom>
              <a:noFill/>
              <a:ln w="19050">
                <a:solidFill>
                  <a:srgbClr val="FF5757"/>
                </a:solidFill>
                <a:round/>
                <a:headEnd/>
                <a:tailEnd type="stealth" w="lg" len="lg"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350"/>
              </a:p>
            </p:txBody>
          </p:sp>
        </p:grpSp>
        <p:sp>
          <p:nvSpPr>
            <p:cNvPr id="4110" name="Text Box 44"/>
            <p:cNvSpPr txBox="1">
              <a:spLocks noChangeArrowheads="1"/>
            </p:cNvSpPr>
            <p:nvPr/>
          </p:nvSpPr>
          <p:spPr bwMode="auto">
            <a:xfrm>
              <a:off x="3456" y="2688"/>
              <a:ext cx="2304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Times New Roman" panose="02020603050405020304" pitchFamily="18" charset="0"/>
                  <a:cs typeface="Times New Roman" panose="02020603050405020304" pitchFamily="18" charset="0"/>
                </a:rPr>
                <a:t>3. </a:t>
              </a:r>
              <a:r>
                <a:rPr lang="en-US" altLang="en-US" sz="1800">
                  <a:solidFill>
                    <a:srgbClr val="FF33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dòng điện trong ống dây</a:t>
              </a:r>
            </a:p>
          </p:txBody>
        </p:sp>
      </p:grpSp>
      <p:grpSp>
        <p:nvGrpSpPr>
          <p:cNvPr id="6" name="Group 46"/>
          <p:cNvGrpSpPr>
            <a:grpSpLocks/>
          </p:cNvGrpSpPr>
          <p:nvPr/>
        </p:nvGrpSpPr>
        <p:grpSpPr bwMode="auto">
          <a:xfrm>
            <a:off x="3143251" y="1828800"/>
            <a:ext cx="1935956" cy="3142060"/>
            <a:chOff x="1680" y="816"/>
            <a:chExt cx="1626" cy="2639"/>
          </a:xfrm>
        </p:grpSpPr>
        <p:sp>
          <p:nvSpPr>
            <p:cNvPr id="4101" name="Text Box 47"/>
            <p:cNvSpPr txBox="1">
              <a:spLocks noChangeArrowheads="1"/>
            </p:cNvSpPr>
            <p:nvPr/>
          </p:nvSpPr>
          <p:spPr bwMode="auto">
            <a:xfrm>
              <a:off x="1776" y="2679"/>
              <a:ext cx="1530" cy="7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Times New Roman" panose="02020603050405020304" pitchFamily="18" charset="0"/>
                  <a:cs typeface="Times New Roman" panose="02020603050405020304" pitchFamily="18" charset="0"/>
                </a:rPr>
                <a:t>2.</a:t>
              </a:r>
              <a:r>
                <a:rPr lang="en-US" altLang="en-US" sz="1800">
                  <a:solidFill>
                    <a:srgbClr val="FF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Dòng điện trong dây dẫn tròn</a:t>
              </a:r>
            </a:p>
          </p:txBody>
        </p:sp>
        <p:grpSp>
          <p:nvGrpSpPr>
            <p:cNvPr id="4102" name="Group 48"/>
            <p:cNvGrpSpPr>
              <a:grpSpLocks/>
            </p:cNvGrpSpPr>
            <p:nvPr/>
          </p:nvGrpSpPr>
          <p:grpSpPr bwMode="auto">
            <a:xfrm>
              <a:off x="1680" y="816"/>
              <a:ext cx="1344" cy="1764"/>
              <a:chOff x="1680" y="804"/>
              <a:chExt cx="1344" cy="1788"/>
            </a:xfrm>
          </p:grpSpPr>
          <p:sp>
            <p:nvSpPr>
              <p:cNvPr id="4103" name="Arc 49"/>
              <p:cNvSpPr>
                <a:spLocks/>
              </p:cNvSpPr>
              <p:nvPr/>
            </p:nvSpPr>
            <p:spPr bwMode="auto">
              <a:xfrm rot="539955" flipH="1" flipV="1">
                <a:off x="1680" y="816"/>
                <a:ext cx="1344" cy="1344"/>
              </a:xfrm>
              <a:custGeom>
                <a:avLst/>
                <a:gdLst>
                  <a:gd name="T0" fmla="*/ 0 w 43200"/>
                  <a:gd name="T1" fmla="*/ 0 h 43200"/>
                  <a:gd name="T2" fmla="*/ 0 w 43200"/>
                  <a:gd name="T3" fmla="*/ 0 h 43200"/>
                  <a:gd name="T4" fmla="*/ 0 w 43200"/>
                  <a:gd name="T5" fmla="*/ 0 h 43200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43200"/>
                  <a:gd name="T11" fmla="*/ 43200 w 43200"/>
                  <a:gd name="T12" fmla="*/ 43200 h 432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43200" fill="none" extrusionOk="0">
                    <a:moveTo>
                      <a:pt x="21599" y="0"/>
                    </a:move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33529"/>
                      <a:pt x="33529" y="43200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-1" y="13652"/>
                      <a:pt x="4364" y="6347"/>
                      <a:pt x="11362" y="2580"/>
                    </a:cubicBezTo>
                  </a:path>
                  <a:path w="43200" h="43200" stroke="0" extrusionOk="0">
                    <a:moveTo>
                      <a:pt x="21599" y="0"/>
                    </a:move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33529"/>
                      <a:pt x="33529" y="43200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-1" y="13652"/>
                      <a:pt x="4364" y="6347"/>
                      <a:pt x="11362" y="2580"/>
                    </a:cubicBezTo>
                    <a:lnTo>
                      <a:pt x="21600" y="21600"/>
                    </a:lnTo>
                    <a:lnTo>
                      <a:pt x="21599" y="0"/>
                    </a:lnTo>
                    <a:close/>
                  </a:path>
                </a:pathLst>
              </a:custGeom>
              <a:noFill/>
              <a:ln w="9525">
                <a:solidFill>
                  <a:srgbClr val="3333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1350"/>
              </a:p>
            </p:txBody>
          </p:sp>
          <p:sp>
            <p:nvSpPr>
              <p:cNvPr id="4104" name="Line 50"/>
              <p:cNvSpPr>
                <a:spLocks noChangeShapeType="1"/>
              </p:cNvSpPr>
              <p:nvPr/>
            </p:nvSpPr>
            <p:spPr bwMode="auto">
              <a:xfrm>
                <a:off x="2256" y="2160"/>
                <a:ext cx="0" cy="432"/>
              </a:xfrm>
              <a:prstGeom prst="line">
                <a:avLst/>
              </a:prstGeom>
              <a:noFill/>
              <a:ln w="9525">
                <a:solidFill>
                  <a:srgbClr val="3333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350"/>
              </a:p>
            </p:txBody>
          </p:sp>
          <p:sp>
            <p:nvSpPr>
              <p:cNvPr id="4105" name="Line 51"/>
              <p:cNvSpPr>
                <a:spLocks noChangeShapeType="1"/>
              </p:cNvSpPr>
              <p:nvPr/>
            </p:nvSpPr>
            <p:spPr bwMode="auto">
              <a:xfrm>
                <a:off x="2592" y="2112"/>
                <a:ext cx="0" cy="432"/>
              </a:xfrm>
              <a:prstGeom prst="line">
                <a:avLst/>
              </a:prstGeom>
              <a:noFill/>
              <a:ln w="9525">
                <a:solidFill>
                  <a:srgbClr val="3333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350"/>
              </a:p>
            </p:txBody>
          </p:sp>
          <p:sp>
            <p:nvSpPr>
              <p:cNvPr id="4106" name="Line 52"/>
              <p:cNvSpPr>
                <a:spLocks noChangeShapeType="1"/>
              </p:cNvSpPr>
              <p:nvPr/>
            </p:nvSpPr>
            <p:spPr bwMode="auto">
              <a:xfrm flipV="1">
                <a:off x="2256" y="2256"/>
                <a:ext cx="0" cy="192"/>
              </a:xfrm>
              <a:prstGeom prst="line">
                <a:avLst/>
              </a:prstGeom>
              <a:noFill/>
              <a:ln w="9525">
                <a:solidFill>
                  <a:srgbClr val="3333FF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350"/>
              </a:p>
            </p:txBody>
          </p:sp>
          <p:sp>
            <p:nvSpPr>
              <p:cNvPr id="4107" name="Line 53"/>
              <p:cNvSpPr>
                <a:spLocks noChangeShapeType="1"/>
              </p:cNvSpPr>
              <p:nvPr/>
            </p:nvSpPr>
            <p:spPr bwMode="auto">
              <a:xfrm>
                <a:off x="2592" y="2208"/>
                <a:ext cx="0" cy="240"/>
              </a:xfrm>
              <a:prstGeom prst="line">
                <a:avLst/>
              </a:prstGeom>
              <a:noFill/>
              <a:ln w="9525">
                <a:solidFill>
                  <a:srgbClr val="3333FF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350"/>
              </a:p>
            </p:txBody>
          </p:sp>
          <p:sp>
            <p:nvSpPr>
              <p:cNvPr id="4108" name="Line 54"/>
              <p:cNvSpPr>
                <a:spLocks noChangeShapeType="1"/>
              </p:cNvSpPr>
              <p:nvPr/>
            </p:nvSpPr>
            <p:spPr bwMode="auto">
              <a:xfrm flipV="1">
                <a:off x="2160" y="804"/>
                <a:ext cx="144" cy="48"/>
              </a:xfrm>
              <a:prstGeom prst="line">
                <a:avLst/>
              </a:prstGeom>
              <a:noFill/>
              <a:ln w="9525">
                <a:solidFill>
                  <a:srgbClr val="3333FF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350"/>
              </a:p>
            </p:txBody>
          </p:sp>
        </p:grpSp>
      </p:grpSp>
      <p:sp>
        <p:nvSpPr>
          <p:cNvPr id="3" name="Rectangle 2"/>
          <p:cNvSpPr/>
          <p:nvPr/>
        </p:nvSpPr>
        <p:spPr>
          <a:xfrm>
            <a:off x="507207" y="262240"/>
            <a:ext cx="819684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3200" b="1" dirty="0" smtClean="0">
                <a:solidFill>
                  <a:srgbClr val="FF0000"/>
                </a:solidFill>
              </a:rPr>
              <a:t>III. TỪ </a:t>
            </a:r>
            <a:r>
              <a:rPr lang="en-US" altLang="en-US" sz="3200" b="1" dirty="0">
                <a:solidFill>
                  <a:srgbClr val="FF0000"/>
                </a:solidFill>
              </a:rPr>
              <a:t>TRƯỜNG CỦA DÒNG ĐIỆN CHẠY TRONG CÁC DÂY DẪN CÓ HÌNH DẠNG ĐẶC BIỆT 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748409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42"/>
          <p:cNvGrpSpPr>
            <a:grpSpLocks/>
          </p:cNvGrpSpPr>
          <p:nvPr/>
        </p:nvGrpSpPr>
        <p:grpSpPr bwMode="auto">
          <a:xfrm>
            <a:off x="4554141" y="2320528"/>
            <a:ext cx="4304109" cy="2576513"/>
            <a:chOff x="3072" y="768"/>
            <a:chExt cx="2784" cy="2976"/>
          </a:xfrm>
        </p:grpSpPr>
        <p:sp>
          <p:nvSpPr>
            <p:cNvPr id="6164" name="AutoShape 4"/>
            <p:cNvSpPr>
              <a:spLocks noChangeArrowheads="1"/>
            </p:cNvSpPr>
            <p:nvPr/>
          </p:nvSpPr>
          <p:spPr bwMode="auto">
            <a:xfrm>
              <a:off x="3072" y="1728"/>
              <a:ext cx="2784" cy="912"/>
            </a:xfrm>
            <a:prstGeom prst="parallelogram">
              <a:avLst>
                <a:gd name="adj" fmla="val 76316"/>
              </a:avLst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350"/>
            </a:p>
          </p:txBody>
        </p:sp>
        <p:sp>
          <p:nvSpPr>
            <p:cNvPr id="6165" name="Oval 5"/>
            <p:cNvSpPr>
              <a:spLocks noChangeArrowheads="1"/>
            </p:cNvSpPr>
            <p:nvPr/>
          </p:nvSpPr>
          <p:spPr bwMode="auto">
            <a:xfrm>
              <a:off x="3600" y="1920"/>
              <a:ext cx="1658" cy="528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350"/>
            </a:p>
          </p:txBody>
        </p:sp>
        <p:grpSp>
          <p:nvGrpSpPr>
            <p:cNvPr id="6166" name="Group 6"/>
            <p:cNvGrpSpPr>
              <a:grpSpLocks/>
            </p:cNvGrpSpPr>
            <p:nvPr/>
          </p:nvGrpSpPr>
          <p:grpSpPr bwMode="auto">
            <a:xfrm>
              <a:off x="4416" y="768"/>
              <a:ext cx="7" cy="2657"/>
              <a:chOff x="3357" y="1370"/>
              <a:chExt cx="7" cy="2657"/>
            </a:xfrm>
          </p:grpSpPr>
          <p:sp>
            <p:nvSpPr>
              <p:cNvPr id="6182" name="Line 7"/>
              <p:cNvSpPr>
                <a:spLocks noChangeShapeType="1"/>
              </p:cNvSpPr>
              <p:nvPr/>
            </p:nvSpPr>
            <p:spPr bwMode="auto">
              <a:xfrm>
                <a:off x="3357" y="1370"/>
                <a:ext cx="0" cy="1344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350"/>
              </a:p>
            </p:txBody>
          </p:sp>
          <p:sp>
            <p:nvSpPr>
              <p:cNvPr id="6183" name="Line 8"/>
              <p:cNvSpPr>
                <a:spLocks noChangeShapeType="1"/>
              </p:cNvSpPr>
              <p:nvPr/>
            </p:nvSpPr>
            <p:spPr bwMode="auto">
              <a:xfrm>
                <a:off x="3364" y="2736"/>
                <a:ext cx="0" cy="528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350"/>
              </a:p>
            </p:txBody>
          </p:sp>
          <p:sp>
            <p:nvSpPr>
              <p:cNvPr id="6184" name="Line 9"/>
              <p:cNvSpPr>
                <a:spLocks noChangeShapeType="1"/>
              </p:cNvSpPr>
              <p:nvPr/>
            </p:nvSpPr>
            <p:spPr bwMode="auto">
              <a:xfrm>
                <a:off x="3361" y="3259"/>
                <a:ext cx="0" cy="768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350"/>
              </a:p>
            </p:txBody>
          </p:sp>
        </p:grpSp>
        <p:sp>
          <p:nvSpPr>
            <p:cNvPr id="6167" name="Line 10"/>
            <p:cNvSpPr>
              <a:spLocks noChangeShapeType="1"/>
            </p:cNvSpPr>
            <p:nvPr/>
          </p:nvSpPr>
          <p:spPr bwMode="auto">
            <a:xfrm>
              <a:off x="4416" y="2160"/>
              <a:ext cx="72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6168" name="Line 11"/>
            <p:cNvSpPr>
              <a:spLocks noChangeShapeType="1"/>
            </p:cNvSpPr>
            <p:nvPr/>
          </p:nvSpPr>
          <p:spPr bwMode="auto">
            <a:xfrm flipV="1">
              <a:off x="5139" y="2016"/>
              <a:ext cx="420" cy="315"/>
            </a:xfrm>
            <a:prstGeom prst="line">
              <a:avLst/>
            </a:prstGeom>
            <a:noFill/>
            <a:ln w="76200">
              <a:solidFill>
                <a:srgbClr val="FF0000">
                  <a:alpha val="85881"/>
                </a:srgbClr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6169" name="Line 12"/>
            <p:cNvSpPr>
              <a:spLocks noChangeShapeType="1"/>
            </p:cNvSpPr>
            <p:nvPr/>
          </p:nvSpPr>
          <p:spPr bwMode="auto">
            <a:xfrm flipV="1">
              <a:off x="4416" y="960"/>
              <a:ext cx="0" cy="288"/>
            </a:xfrm>
            <a:prstGeom prst="line">
              <a:avLst/>
            </a:prstGeom>
            <a:noFill/>
            <a:ln w="76200">
              <a:solidFill>
                <a:srgbClr val="FF0066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6170" name="Text Box 13"/>
            <p:cNvSpPr txBox="1">
              <a:spLocks noChangeArrowheads="1"/>
            </p:cNvSpPr>
            <p:nvPr/>
          </p:nvSpPr>
          <p:spPr bwMode="auto">
            <a:xfrm>
              <a:off x="4512" y="816"/>
              <a:ext cx="288" cy="5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1">
                  <a:latin typeface="Times New Roman" panose="02020603050405020304" pitchFamily="18" charset="0"/>
                </a:rPr>
                <a:t>I</a:t>
              </a:r>
            </a:p>
          </p:txBody>
        </p:sp>
        <p:sp>
          <p:nvSpPr>
            <p:cNvPr id="6171" name="Text Box 14"/>
            <p:cNvSpPr txBox="1">
              <a:spLocks noChangeArrowheads="1"/>
            </p:cNvSpPr>
            <p:nvPr/>
          </p:nvSpPr>
          <p:spPr bwMode="auto">
            <a:xfrm>
              <a:off x="4992" y="2304"/>
              <a:ext cx="336" cy="4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 b="1">
                  <a:latin typeface="Times New Roman" panose="02020603050405020304" pitchFamily="18" charset="0"/>
                </a:rPr>
                <a:t>M</a:t>
              </a:r>
            </a:p>
          </p:txBody>
        </p:sp>
        <p:graphicFrame>
          <p:nvGraphicFramePr>
            <p:cNvPr id="6172" name="Object 15"/>
            <p:cNvGraphicFramePr>
              <a:graphicFrameLocks noChangeAspect="1"/>
            </p:cNvGraphicFramePr>
            <p:nvPr/>
          </p:nvGraphicFramePr>
          <p:xfrm>
            <a:off x="5136" y="1728"/>
            <a:ext cx="336" cy="3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2" name="Equation" r:id="rId3" imgW="152268" imgH="215713" progId="Equation.3">
                    <p:embed/>
                  </p:oleObj>
                </mc:Choice>
                <mc:Fallback>
                  <p:oleObj name="Equation" r:id="rId3" imgW="152268" imgH="215713" progId="Equation.3">
                    <p:embed/>
                    <p:pic>
                      <p:nvPicPr>
                        <p:cNvPr id="6172" name="Object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36" y="1728"/>
                          <a:ext cx="336" cy="3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173" name="Text Box 16"/>
            <p:cNvSpPr txBox="1">
              <a:spLocks noChangeArrowheads="1"/>
            </p:cNvSpPr>
            <p:nvPr/>
          </p:nvSpPr>
          <p:spPr bwMode="auto">
            <a:xfrm rot="432150">
              <a:off x="5040" y="1980"/>
              <a:ext cx="240" cy="5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1">
                  <a:latin typeface="Times New Roman" panose="02020603050405020304" pitchFamily="18" charset="0"/>
                </a:rPr>
                <a:t>.</a:t>
              </a:r>
            </a:p>
          </p:txBody>
        </p:sp>
        <p:sp>
          <p:nvSpPr>
            <p:cNvPr id="6174" name="Line 17"/>
            <p:cNvSpPr>
              <a:spLocks noChangeShapeType="1"/>
            </p:cNvSpPr>
            <p:nvPr/>
          </p:nvSpPr>
          <p:spPr bwMode="auto">
            <a:xfrm flipV="1">
              <a:off x="4512" y="2448"/>
              <a:ext cx="192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6175" name="Line 18"/>
            <p:cNvSpPr>
              <a:spLocks noChangeShapeType="1"/>
            </p:cNvSpPr>
            <p:nvPr/>
          </p:nvSpPr>
          <p:spPr bwMode="auto">
            <a:xfrm flipH="1">
              <a:off x="3792" y="1968"/>
              <a:ext cx="192" cy="48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6176" name="Text Box 19"/>
            <p:cNvSpPr txBox="1">
              <a:spLocks noChangeArrowheads="1"/>
            </p:cNvSpPr>
            <p:nvPr/>
          </p:nvSpPr>
          <p:spPr bwMode="auto">
            <a:xfrm>
              <a:off x="4128" y="2064"/>
              <a:ext cx="336" cy="3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500" b="1">
                  <a:latin typeface="Times New Roman" panose="02020603050405020304" pitchFamily="18" charset="0"/>
                </a:rPr>
                <a:t>O</a:t>
              </a:r>
            </a:p>
          </p:txBody>
        </p:sp>
        <p:sp>
          <p:nvSpPr>
            <p:cNvPr id="6177" name="Text Box 20"/>
            <p:cNvSpPr txBox="1">
              <a:spLocks noChangeArrowheads="1"/>
            </p:cNvSpPr>
            <p:nvPr/>
          </p:nvSpPr>
          <p:spPr bwMode="auto">
            <a:xfrm>
              <a:off x="4704" y="1920"/>
              <a:ext cx="240" cy="5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1">
                  <a:latin typeface=".VnTime" pitchFamily="34" charset="0"/>
                </a:rPr>
                <a:t>r</a:t>
              </a:r>
            </a:p>
          </p:txBody>
        </p:sp>
        <p:sp>
          <p:nvSpPr>
            <p:cNvPr id="6178" name="AutoShape 21"/>
            <p:cNvSpPr>
              <a:spLocks noChangeArrowheads="1"/>
            </p:cNvSpPr>
            <p:nvPr/>
          </p:nvSpPr>
          <p:spPr bwMode="auto">
            <a:xfrm rot="688422">
              <a:off x="4992" y="2208"/>
              <a:ext cx="239" cy="100"/>
            </a:xfrm>
            <a:prstGeom prst="parallelogram">
              <a:avLst>
                <a:gd name="adj" fmla="val 80696"/>
              </a:avLst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350"/>
            </a:p>
          </p:txBody>
        </p:sp>
        <p:pic>
          <p:nvPicPr>
            <p:cNvPr id="6179" name="Picture 2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32" y="2688"/>
              <a:ext cx="855" cy="10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180" name="AutoShape 23"/>
            <p:cNvSpPr>
              <a:spLocks noChangeArrowheads="1"/>
            </p:cNvSpPr>
            <p:nvPr/>
          </p:nvSpPr>
          <p:spPr bwMode="auto">
            <a:xfrm rot="-2332548">
              <a:off x="4416" y="1968"/>
              <a:ext cx="202" cy="258"/>
            </a:xfrm>
            <a:prstGeom prst="diamond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350"/>
            </a:p>
          </p:txBody>
        </p:sp>
        <p:sp>
          <p:nvSpPr>
            <p:cNvPr id="6181" name="Line 24"/>
            <p:cNvSpPr>
              <a:spLocks noChangeShapeType="1"/>
            </p:cNvSpPr>
            <p:nvPr/>
          </p:nvSpPr>
          <p:spPr bwMode="auto">
            <a:xfrm flipH="1">
              <a:off x="4800" y="2139"/>
              <a:ext cx="60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Dot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</p:grpSp>
      <p:sp>
        <p:nvSpPr>
          <p:cNvPr id="6147" name="Text Box 25"/>
          <p:cNvSpPr txBox="1">
            <a:spLocks noChangeArrowheads="1"/>
          </p:cNvSpPr>
          <p:nvPr/>
        </p:nvSpPr>
        <p:spPr bwMode="auto">
          <a:xfrm>
            <a:off x="127992" y="263734"/>
            <a:ext cx="8683228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 smtClean="0">
                <a:solidFill>
                  <a:srgbClr val="FF0000"/>
                </a:solidFill>
              </a:rPr>
              <a:t>1. </a:t>
            </a:r>
            <a:r>
              <a:rPr lang="en-US" altLang="en-US" sz="2800" b="1" dirty="0">
                <a:solidFill>
                  <a:srgbClr val="FF0000"/>
                </a:solidFill>
              </a:rPr>
              <a:t>TỪ TRƯỜNG CỦA DÒNG ĐIỆN CHẠY TRONG DÂY DẪN THẲNG DÀI.</a:t>
            </a:r>
          </a:p>
        </p:txBody>
      </p:sp>
      <p:sp>
        <p:nvSpPr>
          <p:cNvPr id="37914" name="Text Box 26"/>
          <p:cNvSpPr txBox="1">
            <a:spLocks noChangeArrowheads="1"/>
          </p:cNvSpPr>
          <p:nvPr/>
        </p:nvSpPr>
        <p:spPr bwMode="auto">
          <a:xfrm>
            <a:off x="661988" y="1690799"/>
            <a:ext cx="623173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 dirty="0">
                <a:solidFill>
                  <a:srgbClr val="FF0066"/>
                </a:solidFill>
                <a:latin typeface=".VnTime" pitchFamily="34" charset="0"/>
              </a:rPr>
              <a:t>* </a:t>
            </a:r>
            <a:r>
              <a:rPr lang="en-US" altLang="en-US" sz="1800" b="1" dirty="0" err="1">
                <a:solidFill>
                  <a:srgbClr val="FF0066"/>
                </a:solidFill>
                <a:latin typeface=".VnTime" pitchFamily="34" charset="0"/>
              </a:rPr>
              <a:t>Kết</a:t>
            </a:r>
            <a:r>
              <a:rPr lang="en-US" altLang="en-US" sz="1800" b="1" dirty="0">
                <a:solidFill>
                  <a:srgbClr val="FF0066"/>
                </a:solidFill>
                <a:latin typeface=".VnTime" pitchFamily="34" charset="0"/>
              </a:rPr>
              <a:t> </a:t>
            </a:r>
            <a:r>
              <a:rPr lang="en-US" altLang="en-US" sz="1800" b="1" dirty="0" err="1">
                <a:solidFill>
                  <a:srgbClr val="FF0066"/>
                </a:solidFill>
                <a:latin typeface=".VnTime" pitchFamily="34" charset="0"/>
              </a:rPr>
              <a:t>luận</a:t>
            </a:r>
            <a:r>
              <a:rPr lang="en-US" altLang="en-US" sz="1800" b="1" dirty="0">
                <a:solidFill>
                  <a:srgbClr val="FF0066"/>
                </a:solidFill>
                <a:latin typeface=".VnTime" pitchFamily="34" charset="0"/>
              </a:rPr>
              <a:t>:  </a:t>
            </a:r>
            <a:r>
              <a:rPr lang="en-US" altLang="en-US" sz="18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altLang="en-US" sz="18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altLang="en-US" sz="18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en-US" sz="18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US" altLang="en-US" sz="18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altLang="en-US" sz="18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altLang="en-US" sz="18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altLang="en-US" sz="18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altLang="en-US" sz="18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altLang="en-US" sz="18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altLang="en-US" sz="18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altLang="en-US" sz="18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18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altLang="en-US" sz="18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18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18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altLang="en-US" sz="18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altLang="en-US" sz="18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18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altLang="en-US" sz="18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 :</a:t>
            </a:r>
            <a:r>
              <a:rPr lang="en-US" altLang="en-US" sz="1800" b="1" dirty="0">
                <a:solidFill>
                  <a:srgbClr val="FF0066"/>
                </a:solidFill>
                <a:latin typeface=".VnTime" pitchFamily="34" charset="0"/>
              </a:rPr>
              <a:t>   </a:t>
            </a:r>
          </a:p>
        </p:txBody>
      </p:sp>
      <p:sp>
        <p:nvSpPr>
          <p:cNvPr id="6149" name="Text Box 27"/>
          <p:cNvSpPr txBox="1">
            <a:spLocks noChangeArrowheads="1"/>
          </p:cNvSpPr>
          <p:nvPr/>
        </p:nvSpPr>
        <p:spPr bwMode="auto">
          <a:xfrm flipV="1">
            <a:off x="1885950" y="3125391"/>
            <a:ext cx="445294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350">
              <a:latin typeface=".VnTime" pitchFamily="34" charset="0"/>
            </a:endParaRPr>
          </a:p>
        </p:txBody>
      </p:sp>
      <p:sp>
        <p:nvSpPr>
          <p:cNvPr id="6150" name="Text Box 28"/>
          <p:cNvSpPr txBox="1">
            <a:spLocks noChangeArrowheads="1"/>
          </p:cNvSpPr>
          <p:nvPr/>
        </p:nvSpPr>
        <p:spPr bwMode="auto">
          <a:xfrm>
            <a:off x="1885950" y="2677716"/>
            <a:ext cx="445294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350">
              <a:latin typeface=".VnTime" pitchFamily="34" charset="0"/>
            </a:endParaRPr>
          </a:p>
        </p:txBody>
      </p:sp>
      <p:graphicFrame>
        <p:nvGraphicFramePr>
          <p:cNvPr id="6151" name="Object 29"/>
          <p:cNvGraphicFramePr>
            <a:graphicFrameLocks noChangeAspect="1"/>
          </p:cNvGraphicFramePr>
          <p:nvPr/>
        </p:nvGraphicFramePr>
        <p:xfrm>
          <a:off x="3777854" y="3507581"/>
          <a:ext cx="110728" cy="1726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Equation" r:id="rId6" imgW="114102" imgH="177492" progId="Equation.DSMT4">
                  <p:embed/>
                </p:oleObj>
              </mc:Choice>
              <mc:Fallback>
                <p:oleObj name="Equation" r:id="rId6" imgW="114102" imgH="177492" progId="Equation.DSMT4">
                  <p:embed/>
                  <p:pic>
                    <p:nvPicPr>
                      <p:cNvPr id="6151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7854" y="3507581"/>
                        <a:ext cx="110728" cy="17264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" name="Group 30"/>
          <p:cNvGrpSpPr>
            <a:grpSpLocks/>
          </p:cNvGrpSpPr>
          <p:nvPr/>
        </p:nvGrpSpPr>
        <p:grpSpPr bwMode="auto">
          <a:xfrm>
            <a:off x="1827610" y="2533646"/>
            <a:ext cx="1000125" cy="368941"/>
            <a:chOff x="240" y="2496"/>
            <a:chExt cx="816" cy="427"/>
          </a:xfrm>
        </p:grpSpPr>
        <p:grpSp>
          <p:nvGrpSpPr>
            <p:cNvPr id="6160" name="Group 31"/>
            <p:cNvGrpSpPr>
              <a:grpSpLocks/>
            </p:cNvGrpSpPr>
            <p:nvPr/>
          </p:nvGrpSpPr>
          <p:grpSpPr bwMode="auto">
            <a:xfrm>
              <a:off x="240" y="2496"/>
              <a:ext cx="480" cy="427"/>
              <a:chOff x="240" y="2496"/>
              <a:chExt cx="480" cy="427"/>
            </a:xfrm>
          </p:grpSpPr>
          <p:sp>
            <p:nvSpPr>
              <p:cNvPr id="6162" name="Text Box 32"/>
              <p:cNvSpPr txBox="1">
                <a:spLocks noChangeArrowheads="1"/>
              </p:cNvSpPr>
              <p:nvPr/>
            </p:nvSpPr>
            <p:spPr bwMode="auto">
              <a:xfrm>
                <a:off x="240" y="2496"/>
                <a:ext cx="480" cy="4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800" b="1">
                    <a:latin typeface="Times New Roman" panose="02020603050405020304" pitchFamily="18" charset="0"/>
                  </a:rPr>
                  <a:t>B</a:t>
                </a:r>
              </a:p>
            </p:txBody>
          </p:sp>
          <p:sp>
            <p:nvSpPr>
              <p:cNvPr id="6163" name="Line 33"/>
              <p:cNvSpPr>
                <a:spLocks noChangeShapeType="1"/>
              </p:cNvSpPr>
              <p:nvPr/>
            </p:nvSpPr>
            <p:spPr bwMode="auto">
              <a:xfrm>
                <a:off x="288" y="2496"/>
                <a:ext cx="19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350"/>
              </a:p>
            </p:txBody>
          </p:sp>
        </p:grpSp>
        <p:sp>
          <p:nvSpPr>
            <p:cNvPr id="6161" name="Text Box 34"/>
            <p:cNvSpPr txBox="1">
              <a:spLocks noChangeArrowheads="1"/>
            </p:cNvSpPr>
            <p:nvPr/>
          </p:nvSpPr>
          <p:spPr bwMode="auto">
            <a:xfrm>
              <a:off x="480" y="2544"/>
              <a:ext cx="576" cy="3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350" b="1"/>
                <a:t>Có :</a:t>
              </a:r>
            </a:p>
          </p:txBody>
        </p:sp>
      </p:grpSp>
      <p:sp>
        <p:nvSpPr>
          <p:cNvPr id="37923" name="Text Box 35"/>
          <p:cNvSpPr txBox="1">
            <a:spLocks noChangeArrowheads="1"/>
          </p:cNvSpPr>
          <p:nvPr/>
        </p:nvSpPr>
        <p:spPr bwMode="auto">
          <a:xfrm>
            <a:off x="772716" y="2952311"/>
            <a:ext cx="415647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>
                <a:latin typeface="Times New Roman" panose="02020603050405020304" pitchFamily="18" charset="0"/>
              </a:rPr>
              <a:t>+ </a:t>
            </a:r>
            <a:r>
              <a:rPr lang="en-US" altLang="en-US" sz="1800" dirty="0" err="1">
                <a:latin typeface="Times New Roman" panose="02020603050405020304" pitchFamily="18" charset="0"/>
              </a:rPr>
              <a:t>Điểm</a:t>
            </a:r>
            <a:r>
              <a:rPr lang="en-US" altLang="en-US" sz="1800" dirty="0">
                <a:latin typeface="Times New Roman" panose="02020603050405020304" pitchFamily="18" charset="0"/>
              </a:rPr>
              <a:t> </a:t>
            </a:r>
            <a:r>
              <a:rPr lang="en-US" altLang="en-US" sz="1800" dirty="0" err="1">
                <a:latin typeface="Times New Roman" panose="02020603050405020304" pitchFamily="18" charset="0"/>
              </a:rPr>
              <a:t>đặt</a:t>
            </a:r>
            <a:r>
              <a:rPr lang="en-US" altLang="en-US" sz="1800" dirty="0">
                <a:latin typeface="Times New Roman" panose="02020603050405020304" pitchFamily="18" charset="0"/>
              </a:rPr>
              <a:t>: </a:t>
            </a:r>
            <a:r>
              <a:rPr lang="en-US" altLang="en-US" sz="1800" dirty="0" err="1">
                <a:latin typeface="Times New Roman" panose="02020603050405020304" pitchFamily="18" charset="0"/>
              </a:rPr>
              <a:t>Tại</a:t>
            </a:r>
            <a:r>
              <a:rPr lang="en-US" altLang="en-US" sz="1800" dirty="0">
                <a:latin typeface="Times New Roman" panose="02020603050405020304" pitchFamily="18" charset="0"/>
              </a:rPr>
              <a:t> </a:t>
            </a:r>
            <a:r>
              <a:rPr lang="en-US" altLang="en-US" sz="1800" dirty="0" err="1">
                <a:latin typeface="Times New Roman" panose="02020603050405020304" pitchFamily="18" charset="0"/>
              </a:rPr>
              <a:t>điểm</a:t>
            </a:r>
            <a:r>
              <a:rPr lang="en-US" altLang="en-US" sz="1800" dirty="0">
                <a:latin typeface="Times New Roman" panose="02020603050405020304" pitchFamily="18" charset="0"/>
              </a:rPr>
              <a:t> </a:t>
            </a:r>
            <a:r>
              <a:rPr lang="en-US" altLang="en-US" sz="1800" dirty="0" err="1">
                <a:latin typeface="Times New Roman" panose="02020603050405020304" pitchFamily="18" charset="0"/>
              </a:rPr>
              <a:t>đang</a:t>
            </a:r>
            <a:r>
              <a:rPr lang="en-US" altLang="en-US" sz="1800" dirty="0">
                <a:latin typeface="Times New Roman" panose="02020603050405020304" pitchFamily="18" charset="0"/>
              </a:rPr>
              <a:t> </a:t>
            </a:r>
            <a:r>
              <a:rPr lang="en-US" altLang="en-US" sz="1800" dirty="0" err="1">
                <a:latin typeface="Times New Roman" panose="02020603050405020304" pitchFamily="18" charset="0"/>
              </a:rPr>
              <a:t>xét</a:t>
            </a:r>
            <a:r>
              <a:rPr lang="en-US" altLang="en-US" sz="1800" dirty="0"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37924" name="Text Box 36"/>
          <p:cNvSpPr txBox="1">
            <a:spLocks noChangeArrowheads="1"/>
          </p:cNvSpPr>
          <p:nvPr/>
        </p:nvSpPr>
        <p:spPr bwMode="auto">
          <a:xfrm>
            <a:off x="772716" y="3391436"/>
            <a:ext cx="6234113" cy="78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>
                <a:latin typeface="Times New Roman" panose="02020603050405020304" pitchFamily="18" charset="0"/>
              </a:rPr>
              <a:t>+ </a:t>
            </a:r>
            <a:r>
              <a:rPr lang="en-US" altLang="en-US" sz="1800" dirty="0" err="1">
                <a:latin typeface="Times New Roman" panose="02020603050405020304" pitchFamily="18" charset="0"/>
              </a:rPr>
              <a:t>Phương</a:t>
            </a:r>
            <a:r>
              <a:rPr lang="en-US" altLang="en-US" sz="1800" dirty="0">
                <a:latin typeface="Times New Roman" panose="02020603050405020304" pitchFamily="18" charset="0"/>
              </a:rPr>
              <a:t>: </a:t>
            </a:r>
            <a:r>
              <a:rPr lang="en-US" altLang="en-US" sz="1800" dirty="0" err="1">
                <a:latin typeface="Times New Roman" panose="02020603050405020304" pitchFamily="18" charset="0"/>
              </a:rPr>
              <a:t>Trùng</a:t>
            </a:r>
            <a:r>
              <a:rPr lang="en-US" altLang="en-US" sz="1800" dirty="0">
                <a:latin typeface="Times New Roman" panose="02020603050405020304" pitchFamily="18" charset="0"/>
              </a:rPr>
              <a:t> </a:t>
            </a:r>
            <a:r>
              <a:rPr lang="en-US" altLang="en-US" sz="1800" dirty="0" err="1">
                <a:latin typeface="Times New Roman" panose="02020603050405020304" pitchFamily="18" charset="0"/>
              </a:rPr>
              <a:t>với</a:t>
            </a:r>
            <a:r>
              <a:rPr lang="en-US" altLang="en-US" sz="1800" dirty="0">
                <a:latin typeface="Times New Roman" panose="02020603050405020304" pitchFamily="18" charset="0"/>
              </a:rPr>
              <a:t> </a:t>
            </a:r>
            <a:r>
              <a:rPr lang="en-US" altLang="en-US" sz="1800" dirty="0" err="1">
                <a:latin typeface="Times New Roman" panose="02020603050405020304" pitchFamily="18" charset="0"/>
              </a:rPr>
              <a:t>tiếp</a:t>
            </a:r>
            <a:r>
              <a:rPr lang="en-US" altLang="en-US" sz="1800" dirty="0">
                <a:latin typeface="Times New Roman" panose="02020603050405020304" pitchFamily="18" charset="0"/>
              </a:rPr>
              <a:t> </a:t>
            </a:r>
            <a:r>
              <a:rPr lang="en-US" altLang="en-US" sz="1800" dirty="0" err="1">
                <a:latin typeface="Times New Roman" panose="02020603050405020304" pitchFamily="18" charset="0"/>
              </a:rPr>
              <a:t>tuyến</a:t>
            </a:r>
            <a:endParaRPr lang="en-US" altLang="en-US" sz="18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>
                <a:latin typeface="Times New Roman" panose="02020603050405020304" pitchFamily="18" charset="0"/>
              </a:rPr>
              <a:t>        </a:t>
            </a:r>
            <a:r>
              <a:rPr lang="en-US" altLang="en-US" sz="1800" dirty="0" err="1">
                <a:latin typeface="Times New Roman" panose="02020603050405020304" pitchFamily="18" charset="0"/>
              </a:rPr>
              <a:t>của</a:t>
            </a:r>
            <a:r>
              <a:rPr lang="en-US" altLang="en-US" sz="1800" dirty="0">
                <a:latin typeface="Times New Roman" panose="02020603050405020304" pitchFamily="18" charset="0"/>
              </a:rPr>
              <a:t> </a:t>
            </a:r>
            <a:r>
              <a:rPr lang="en-US" altLang="en-US" sz="1800" dirty="0" err="1">
                <a:latin typeface="Times New Roman" panose="02020603050405020304" pitchFamily="18" charset="0"/>
              </a:rPr>
              <a:t>đường</a:t>
            </a:r>
            <a:r>
              <a:rPr lang="en-US" altLang="en-US" sz="1800" dirty="0">
                <a:latin typeface="Times New Roman" panose="02020603050405020304" pitchFamily="18" charset="0"/>
              </a:rPr>
              <a:t> </a:t>
            </a:r>
            <a:r>
              <a:rPr lang="en-US" altLang="en-US" sz="1800" dirty="0" err="1">
                <a:latin typeface="Times New Roman" panose="02020603050405020304" pitchFamily="18" charset="0"/>
              </a:rPr>
              <a:t>sức</a:t>
            </a:r>
            <a:r>
              <a:rPr lang="en-US" altLang="en-US" sz="1800" dirty="0">
                <a:latin typeface="Times New Roman" panose="02020603050405020304" pitchFamily="18" charset="0"/>
              </a:rPr>
              <a:t> </a:t>
            </a:r>
            <a:r>
              <a:rPr lang="en-US" altLang="en-US" sz="1800" dirty="0" err="1">
                <a:latin typeface="Times New Roman" panose="02020603050405020304" pitchFamily="18" charset="0"/>
              </a:rPr>
              <a:t>tại</a:t>
            </a:r>
            <a:r>
              <a:rPr lang="en-US" altLang="en-US" sz="1800" dirty="0">
                <a:latin typeface="Times New Roman" panose="02020603050405020304" pitchFamily="18" charset="0"/>
              </a:rPr>
              <a:t> </a:t>
            </a:r>
            <a:r>
              <a:rPr lang="en-US" altLang="en-US" sz="1800" dirty="0" err="1">
                <a:latin typeface="Times New Roman" panose="02020603050405020304" pitchFamily="18" charset="0"/>
              </a:rPr>
              <a:t>điểm</a:t>
            </a:r>
            <a:r>
              <a:rPr lang="en-US" altLang="en-US" sz="1800" dirty="0">
                <a:latin typeface="Times New Roman" panose="02020603050405020304" pitchFamily="18" charset="0"/>
              </a:rPr>
              <a:t> </a:t>
            </a:r>
            <a:r>
              <a:rPr lang="en-US" altLang="en-US" sz="1800" dirty="0" err="1">
                <a:latin typeface="Times New Roman" panose="02020603050405020304" pitchFamily="18" charset="0"/>
              </a:rPr>
              <a:t>đó</a:t>
            </a:r>
            <a:r>
              <a:rPr lang="en-US" altLang="en-US" sz="1800" dirty="0"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37925" name="Text Box 37"/>
          <p:cNvSpPr txBox="1">
            <a:spLocks noChangeArrowheads="1"/>
          </p:cNvSpPr>
          <p:nvPr/>
        </p:nvSpPr>
        <p:spPr bwMode="auto">
          <a:xfrm>
            <a:off x="784623" y="4038600"/>
            <a:ext cx="5730478" cy="78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>
                <a:latin typeface="Times New Roman" panose="02020603050405020304" pitchFamily="18" charset="0"/>
              </a:rPr>
              <a:t>+ </a:t>
            </a:r>
            <a:r>
              <a:rPr lang="en-US" altLang="en-US" sz="1800" dirty="0" err="1">
                <a:latin typeface="Times New Roman" panose="02020603050405020304" pitchFamily="18" charset="0"/>
              </a:rPr>
              <a:t>Chiều</a:t>
            </a:r>
            <a:r>
              <a:rPr lang="en-US" altLang="en-US" sz="1800" dirty="0">
                <a:latin typeface="Times New Roman" panose="02020603050405020304" pitchFamily="18" charset="0"/>
              </a:rPr>
              <a:t>: </a:t>
            </a:r>
            <a:r>
              <a:rPr lang="en-US" altLang="en-US" sz="1800" dirty="0" err="1">
                <a:latin typeface="Times New Roman" panose="02020603050405020304" pitchFamily="18" charset="0"/>
              </a:rPr>
              <a:t>cùng</a:t>
            </a:r>
            <a:r>
              <a:rPr lang="en-US" altLang="en-US" sz="1800" dirty="0">
                <a:latin typeface="Times New Roman" panose="02020603050405020304" pitchFamily="18" charset="0"/>
              </a:rPr>
              <a:t> </a:t>
            </a:r>
            <a:r>
              <a:rPr lang="en-US" altLang="en-US" sz="1800" dirty="0" err="1">
                <a:latin typeface="Times New Roman" panose="02020603050405020304" pitchFamily="18" charset="0"/>
              </a:rPr>
              <a:t>chiều</a:t>
            </a:r>
            <a:r>
              <a:rPr lang="en-US" altLang="en-US" sz="1800" dirty="0">
                <a:latin typeface="Times New Roman" panose="02020603050405020304" pitchFamily="18" charset="0"/>
              </a:rPr>
              <a:t> </a:t>
            </a:r>
            <a:r>
              <a:rPr lang="en-US" altLang="en-US" sz="1800" dirty="0" err="1">
                <a:latin typeface="Times New Roman" panose="02020603050405020304" pitchFamily="18" charset="0"/>
              </a:rPr>
              <a:t>với</a:t>
            </a:r>
            <a:r>
              <a:rPr lang="en-US" altLang="en-US" sz="1800" dirty="0">
                <a:latin typeface="Times New Roman" panose="02020603050405020304" pitchFamily="18" charset="0"/>
              </a:rPr>
              <a:t> </a:t>
            </a:r>
            <a:r>
              <a:rPr lang="en-US" altLang="en-US" sz="1800" dirty="0" err="1">
                <a:latin typeface="Times New Roman" panose="02020603050405020304" pitchFamily="18" charset="0"/>
              </a:rPr>
              <a:t>đường</a:t>
            </a:r>
            <a:r>
              <a:rPr lang="en-US" altLang="en-US" sz="1800" dirty="0">
                <a:latin typeface="Times New Roman" panose="02020603050405020304" pitchFamily="18" charset="0"/>
              </a:rPr>
              <a:t> </a:t>
            </a:r>
            <a:r>
              <a:rPr lang="en-US" altLang="en-US" sz="1800" dirty="0" err="1">
                <a:latin typeface="Times New Roman" panose="02020603050405020304" pitchFamily="18" charset="0"/>
              </a:rPr>
              <a:t>sức</a:t>
            </a:r>
            <a:r>
              <a:rPr lang="en-US" altLang="en-US" sz="1800" dirty="0">
                <a:latin typeface="Times New Roman" panose="02020603050405020304" pitchFamily="18" charset="0"/>
              </a:rPr>
              <a:t> </a:t>
            </a:r>
            <a:r>
              <a:rPr lang="en-US" altLang="en-US" sz="1800" dirty="0" err="1">
                <a:latin typeface="Times New Roman" panose="02020603050405020304" pitchFamily="18" charset="0"/>
              </a:rPr>
              <a:t>tại</a:t>
            </a:r>
            <a:r>
              <a:rPr lang="en-US" altLang="en-US" sz="1800" dirty="0">
                <a:latin typeface="Times New Roman" panose="02020603050405020304" pitchFamily="18" charset="0"/>
              </a:rPr>
              <a:t> </a:t>
            </a:r>
            <a:r>
              <a:rPr lang="en-US" altLang="en-US" sz="1800" dirty="0" err="1">
                <a:latin typeface="Times New Roman" panose="02020603050405020304" pitchFamily="18" charset="0"/>
              </a:rPr>
              <a:t>điểm</a:t>
            </a:r>
            <a:r>
              <a:rPr lang="en-US" altLang="en-US" sz="1800" dirty="0">
                <a:latin typeface="Times New Roman" panose="02020603050405020304" pitchFamily="18" charset="0"/>
              </a:rPr>
              <a:t> </a:t>
            </a:r>
            <a:r>
              <a:rPr lang="en-US" altLang="en-US" sz="1800" dirty="0" err="1" smtClean="0">
                <a:latin typeface="Times New Roman" panose="02020603050405020304" pitchFamily="18" charset="0"/>
              </a:rPr>
              <a:t>đó</a:t>
            </a:r>
            <a:endParaRPr lang="en-US" altLang="en-US" sz="1800" dirty="0" smtClean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 smtClean="0">
                <a:latin typeface="Times New Roman" panose="02020603050405020304" pitchFamily="18" charset="0"/>
              </a:rPr>
              <a:t>(</a:t>
            </a:r>
            <a:r>
              <a:rPr lang="en-US" altLang="en-US" sz="1800" dirty="0" err="1" smtClean="0">
                <a:latin typeface="Times New Roman" panose="02020603050405020304" pitchFamily="18" charset="0"/>
              </a:rPr>
              <a:t>quy</a:t>
            </a:r>
            <a:r>
              <a:rPr lang="en-US" altLang="en-US" sz="1800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1800" dirty="0" err="1">
                <a:latin typeface="Times New Roman" panose="02020603050405020304" pitchFamily="18" charset="0"/>
              </a:rPr>
              <a:t>tắc</a:t>
            </a:r>
            <a:r>
              <a:rPr lang="en-US" altLang="en-US" sz="1800" dirty="0">
                <a:latin typeface="Times New Roman" panose="02020603050405020304" pitchFamily="18" charset="0"/>
              </a:rPr>
              <a:t> </a:t>
            </a:r>
            <a:r>
              <a:rPr lang="en-US" altLang="en-US" sz="1800" dirty="0" err="1">
                <a:latin typeface="Times New Roman" panose="02020603050405020304" pitchFamily="18" charset="0"/>
              </a:rPr>
              <a:t>nắm</a:t>
            </a:r>
            <a:r>
              <a:rPr lang="en-US" altLang="en-US" sz="1800" dirty="0">
                <a:latin typeface="Times New Roman" panose="02020603050405020304" pitchFamily="18" charset="0"/>
              </a:rPr>
              <a:t> </a:t>
            </a:r>
            <a:r>
              <a:rPr lang="en-US" altLang="en-US" sz="1800" dirty="0" err="1">
                <a:latin typeface="Times New Roman" panose="02020603050405020304" pitchFamily="18" charset="0"/>
              </a:rPr>
              <a:t>bàn</a:t>
            </a:r>
            <a:r>
              <a:rPr lang="en-US" altLang="en-US" sz="1800" dirty="0">
                <a:latin typeface="Times New Roman" panose="02020603050405020304" pitchFamily="18" charset="0"/>
              </a:rPr>
              <a:t> </a:t>
            </a:r>
            <a:r>
              <a:rPr lang="en-US" altLang="en-US" sz="1800" dirty="0" err="1">
                <a:latin typeface="Times New Roman" panose="02020603050405020304" pitchFamily="18" charset="0"/>
              </a:rPr>
              <a:t>tay</a:t>
            </a:r>
            <a:r>
              <a:rPr lang="en-US" altLang="en-US" sz="1800" dirty="0">
                <a:latin typeface="Times New Roman" panose="02020603050405020304" pitchFamily="18" charset="0"/>
              </a:rPr>
              <a:t> </a:t>
            </a:r>
            <a:r>
              <a:rPr lang="en-US" altLang="en-US" sz="1800" dirty="0" err="1">
                <a:latin typeface="Times New Roman" panose="02020603050405020304" pitchFamily="18" charset="0"/>
              </a:rPr>
              <a:t>phải</a:t>
            </a:r>
            <a:r>
              <a:rPr lang="en-US" altLang="en-US" sz="1800" dirty="0">
                <a:latin typeface="Times New Roman" panose="02020603050405020304" pitchFamily="18" charset="0"/>
              </a:rPr>
              <a:t>)</a:t>
            </a:r>
          </a:p>
        </p:txBody>
      </p:sp>
      <p:sp>
        <p:nvSpPr>
          <p:cNvPr id="37926" name="Text Box 38"/>
          <p:cNvSpPr txBox="1">
            <a:spLocks noChangeArrowheads="1"/>
          </p:cNvSpPr>
          <p:nvPr/>
        </p:nvSpPr>
        <p:spPr bwMode="auto">
          <a:xfrm>
            <a:off x="772716" y="4823430"/>
            <a:ext cx="155852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>
                <a:latin typeface="Times New Roman" panose="02020603050405020304" pitchFamily="18" charset="0"/>
              </a:rPr>
              <a:t>+ </a:t>
            </a:r>
            <a:r>
              <a:rPr lang="en-US" altLang="en-US" sz="1800" dirty="0" err="1">
                <a:latin typeface="Times New Roman" panose="02020603050405020304" pitchFamily="18" charset="0"/>
              </a:rPr>
              <a:t>Độ</a:t>
            </a:r>
            <a:r>
              <a:rPr lang="en-US" altLang="en-US" sz="1800" dirty="0">
                <a:latin typeface="Times New Roman" panose="02020603050405020304" pitchFamily="18" charset="0"/>
              </a:rPr>
              <a:t> </a:t>
            </a:r>
            <a:r>
              <a:rPr lang="en-US" altLang="en-US" sz="1800" dirty="0" err="1">
                <a:latin typeface="Times New Roman" panose="02020603050405020304" pitchFamily="18" charset="0"/>
              </a:rPr>
              <a:t>lớn</a:t>
            </a:r>
            <a:r>
              <a:rPr lang="en-US" altLang="en-US" sz="1800" dirty="0">
                <a:latin typeface="Times New Roman" panose="02020603050405020304" pitchFamily="18" charset="0"/>
              </a:rPr>
              <a:t>: </a:t>
            </a:r>
          </a:p>
        </p:txBody>
      </p:sp>
      <p:graphicFrame>
        <p:nvGraphicFramePr>
          <p:cNvPr id="37927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5594166"/>
              </p:ext>
            </p:extLst>
          </p:nvPr>
        </p:nvGraphicFramePr>
        <p:xfrm>
          <a:off x="2331244" y="4667071"/>
          <a:ext cx="1527572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Equation" r:id="rId8" imgW="799753" imgH="393529" progId="Equation.DSMT4">
                  <p:embed/>
                </p:oleObj>
              </mc:Choice>
              <mc:Fallback>
                <p:oleObj name="Equation" r:id="rId8" imgW="799753" imgH="393529" progId="Equation.DSMT4">
                  <p:embed/>
                  <p:pic>
                    <p:nvPicPr>
                      <p:cNvPr id="37927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1244" y="4667071"/>
                        <a:ext cx="1527572" cy="752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928" name="Text Box 40"/>
          <p:cNvSpPr txBox="1">
            <a:spLocks noChangeArrowheads="1"/>
          </p:cNvSpPr>
          <p:nvPr/>
        </p:nvSpPr>
        <p:spPr bwMode="auto">
          <a:xfrm>
            <a:off x="661988" y="5421666"/>
            <a:ext cx="66055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 err="1">
                <a:latin typeface="Times New Roman" panose="02020603050405020304" pitchFamily="18" charset="0"/>
              </a:rPr>
              <a:t>Với</a:t>
            </a:r>
            <a:r>
              <a:rPr lang="en-US" altLang="en-US" sz="1800" dirty="0">
                <a:latin typeface="Times New Roman" panose="02020603050405020304" pitchFamily="18" charset="0"/>
              </a:rPr>
              <a:t>   I: </a:t>
            </a:r>
            <a:r>
              <a:rPr lang="en-US" altLang="en-US" sz="1800" dirty="0" err="1">
                <a:latin typeface="Times New Roman" panose="02020603050405020304" pitchFamily="18" charset="0"/>
              </a:rPr>
              <a:t>cường</a:t>
            </a:r>
            <a:r>
              <a:rPr lang="en-US" altLang="en-US" sz="1800" dirty="0">
                <a:latin typeface="Times New Roman" panose="02020603050405020304" pitchFamily="18" charset="0"/>
              </a:rPr>
              <a:t> </a:t>
            </a:r>
            <a:r>
              <a:rPr lang="en-US" altLang="en-US" sz="1800" dirty="0" err="1">
                <a:latin typeface="Times New Roman" panose="02020603050405020304" pitchFamily="18" charset="0"/>
              </a:rPr>
              <a:t>độ</a:t>
            </a:r>
            <a:r>
              <a:rPr lang="en-US" altLang="en-US" sz="1800" dirty="0">
                <a:latin typeface="Times New Roman" panose="02020603050405020304" pitchFamily="18" charset="0"/>
              </a:rPr>
              <a:t> </a:t>
            </a:r>
            <a:r>
              <a:rPr lang="en-US" altLang="en-US" sz="1800" dirty="0" err="1">
                <a:latin typeface="Times New Roman" panose="02020603050405020304" pitchFamily="18" charset="0"/>
              </a:rPr>
              <a:t>dòng</a:t>
            </a:r>
            <a:r>
              <a:rPr lang="en-US" altLang="en-US" sz="1800" dirty="0">
                <a:latin typeface="Times New Roman" panose="02020603050405020304" pitchFamily="18" charset="0"/>
              </a:rPr>
              <a:t> </a:t>
            </a:r>
            <a:r>
              <a:rPr lang="en-US" altLang="en-US" sz="1800" dirty="0" err="1">
                <a:latin typeface="Times New Roman" panose="02020603050405020304" pitchFamily="18" charset="0"/>
              </a:rPr>
              <a:t>điện</a:t>
            </a:r>
            <a:r>
              <a:rPr lang="en-US" altLang="en-US" sz="1800" dirty="0">
                <a:latin typeface="Times New Roman" panose="02020603050405020304" pitchFamily="18" charset="0"/>
              </a:rPr>
              <a:t> </a:t>
            </a:r>
            <a:r>
              <a:rPr lang="en-US" altLang="en-US" sz="1800" dirty="0" err="1">
                <a:latin typeface="Times New Roman" panose="02020603050405020304" pitchFamily="18" charset="0"/>
              </a:rPr>
              <a:t>chạy</a:t>
            </a:r>
            <a:r>
              <a:rPr lang="en-US" altLang="en-US" sz="1800" dirty="0">
                <a:latin typeface="Times New Roman" panose="02020603050405020304" pitchFamily="18" charset="0"/>
              </a:rPr>
              <a:t> </a:t>
            </a:r>
            <a:r>
              <a:rPr lang="en-US" altLang="en-US" sz="1800" dirty="0" err="1">
                <a:latin typeface="Times New Roman" panose="02020603050405020304" pitchFamily="18" charset="0"/>
              </a:rPr>
              <a:t>trong</a:t>
            </a:r>
            <a:r>
              <a:rPr lang="en-US" altLang="en-US" sz="1800" dirty="0">
                <a:latin typeface="Times New Roman" panose="02020603050405020304" pitchFamily="18" charset="0"/>
              </a:rPr>
              <a:t> </a:t>
            </a:r>
            <a:r>
              <a:rPr lang="en-US" altLang="en-US" sz="1800" dirty="0" err="1">
                <a:latin typeface="Times New Roman" panose="02020603050405020304" pitchFamily="18" charset="0"/>
              </a:rPr>
              <a:t>dây</a:t>
            </a:r>
            <a:r>
              <a:rPr lang="en-US" altLang="en-US" sz="1800" dirty="0">
                <a:latin typeface="Times New Roman" panose="02020603050405020304" pitchFamily="18" charset="0"/>
              </a:rPr>
              <a:t> </a:t>
            </a:r>
            <a:r>
              <a:rPr lang="en-US" altLang="en-US" sz="1800" dirty="0" err="1">
                <a:latin typeface="Times New Roman" panose="02020603050405020304" pitchFamily="18" charset="0"/>
              </a:rPr>
              <a:t>dẫn</a:t>
            </a:r>
            <a:r>
              <a:rPr lang="en-US" altLang="en-US" sz="1800" dirty="0">
                <a:latin typeface="Times New Roman" panose="02020603050405020304" pitchFamily="18" charset="0"/>
              </a:rPr>
              <a:t> (A)</a:t>
            </a:r>
          </a:p>
        </p:txBody>
      </p:sp>
      <p:sp>
        <p:nvSpPr>
          <p:cNvPr id="37929" name="Text Box 41"/>
          <p:cNvSpPr txBox="1">
            <a:spLocks noChangeArrowheads="1"/>
          </p:cNvSpPr>
          <p:nvPr/>
        </p:nvSpPr>
        <p:spPr bwMode="auto">
          <a:xfrm>
            <a:off x="1166812" y="5826776"/>
            <a:ext cx="66055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</a:rPr>
              <a:t>r: Khoảng cách từ dòng điện đến điểm ta xét (m)</a:t>
            </a:r>
          </a:p>
        </p:txBody>
      </p:sp>
    </p:spTree>
    <p:extLst>
      <p:ext uri="{BB962C8B-B14F-4D97-AF65-F5344CB8AC3E}">
        <p14:creationId xmlns:p14="http://schemas.microsoft.com/office/powerpoint/2010/main" val="100166668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7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7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79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79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79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79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79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79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379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379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379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7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379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379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379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4" dur="80"/>
                                        <p:tgtEl>
                                          <p:spTgt spid="379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5" dur="80"/>
                                        <p:tgtEl>
                                          <p:spTgt spid="379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80"/>
                                        <p:tgtEl>
                                          <p:spTgt spid="379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23" grpId="0"/>
      <p:bldP spid="37924" grpId="0"/>
      <p:bldP spid="37925" grpId="0"/>
      <p:bldP spid="37928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910</TotalTime>
  <Words>695</Words>
  <Application>Microsoft Office PowerPoint</Application>
  <PresentationFormat>On-screen Show (4:3)</PresentationFormat>
  <Paragraphs>150</Paragraphs>
  <Slides>12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24" baseType="lpstr">
      <vt:lpstr>.VnTime</vt:lpstr>
      <vt:lpstr>Arial</vt:lpstr>
      <vt:lpstr>Calibri</vt:lpstr>
      <vt:lpstr>Calibri Light</vt:lpstr>
      <vt:lpstr>Cambria Math</vt:lpstr>
      <vt:lpstr>Symbol</vt:lpstr>
      <vt:lpstr>Times New Roman</vt:lpstr>
      <vt:lpstr>VNI-Times</vt:lpstr>
      <vt:lpstr>Office Theme</vt:lpstr>
      <vt:lpstr>Microsoft Equation 3.0</vt:lpstr>
      <vt:lpstr>MathType 5.0 Equation</vt:lpstr>
      <vt:lpstr>MathType 6.0 Equation</vt:lpstr>
      <vt:lpstr>TỪ TRƯỜNG CỦA DÒNG ĐIỆN CHẠY TRONG CÁC DÂY DẪN CÓ HÌNH DẠNG ĐẶC BIỆT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 Huyen Chi</dc:creator>
  <cp:lastModifiedBy>admin</cp:lastModifiedBy>
  <cp:revision>69</cp:revision>
  <dcterms:created xsi:type="dcterms:W3CDTF">2021-03-27T11:07:21Z</dcterms:created>
  <dcterms:modified xsi:type="dcterms:W3CDTF">2023-03-24T11:36:57Z</dcterms:modified>
</cp:coreProperties>
</file>